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3" r:id="rId4"/>
    <p:sldId id="287" r:id="rId5"/>
    <p:sldId id="288" r:id="rId6"/>
    <p:sldId id="289" r:id="rId7"/>
    <p:sldId id="29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3DFF"/>
    <a:srgbClr val="129A18"/>
    <a:srgbClr val="002060"/>
    <a:srgbClr val="15B71D"/>
    <a:srgbClr val="1CE426"/>
    <a:srgbClr val="4F9707"/>
    <a:srgbClr val="ED7D31"/>
    <a:srgbClr val="C804C8"/>
    <a:srgbClr val="006600"/>
    <a:srgbClr val="F99F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42" autoAdjust="0"/>
    <p:restoredTop sz="96071" autoAdjust="0"/>
  </p:normalViewPr>
  <p:slideViewPr>
    <p:cSldViewPr snapToGrid="0">
      <p:cViewPr varScale="1">
        <p:scale>
          <a:sx n="76" d="100"/>
          <a:sy n="76" d="100"/>
        </p:scale>
        <p:origin x="677" y="96"/>
      </p:cViewPr>
      <p:guideLst/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807E9-D2FE-4201-9EB7-CA000F0C25F0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907A04-DA63-4875-8C82-F161E6759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4655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Mais avant de commencer à réfléchir à comment répondre pour atteindre notre objectif, il s’est agit de structurer une vision des différents éléments intervenant dans le processus d’apprentissage.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1AB3C-28CE-4CDA-B0F2-DECF99163A3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379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Mais avant de commencer à réfléchir à comment répondre pour atteindre notre objectif, il s’est agit de structurer une vision des différents éléments intervenant dans le processus d’apprentissage.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1AB3C-28CE-4CDA-B0F2-DECF99163A3E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689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Mais avant de commencer à réfléchir à comment répondre pour atteindre notre objectif, il s’est agit de structurer une vision des différents éléments intervenant dans le processus d’apprentissage.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1AB3C-28CE-4CDA-B0F2-DECF99163A3E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13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Mais avant de commencer à réfléchir à comment répondre pour atteindre notre objectif, il s’est agit de structurer une vision des différents éléments intervenant dans le processus d’apprentissage.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1AB3C-28CE-4CDA-B0F2-DECF99163A3E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097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Mais avant de commencer à réfléchir à comment répondre pour atteindre notre objectif, il s’est agit de structurer une vision des différents éléments intervenant dans le processus d’apprentissage.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1AB3C-28CE-4CDA-B0F2-DECF99163A3E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233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Mais avant de commencer à réfléchir à comment répondre pour atteindre notre objectif, il s’est agit de structurer une vision des différents éléments intervenant dans le processus d’apprentissage.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1AB3C-28CE-4CDA-B0F2-DECF99163A3E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05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Mais avant de commencer à réfléchir à comment répondre pour atteindre notre objectif, il s’est agit de structurer une vision des différents éléments intervenant dans le processus d’apprentissage.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1AB3C-28CE-4CDA-B0F2-DECF99163A3E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0909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7AFE5C-A955-41CF-9CE8-CED1C7CD6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8651417-5540-467C-9794-9E5FEB661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D8657D-D6B9-48E5-A3C5-367DA0FAB1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C246B4-7B56-4EBB-88AE-C4BE56456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DB322D-880F-496C-8906-08C2956C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21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637F63-FBF0-4D58-AD33-D7CE0ACC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2632C6-3978-44FD-930E-AEE2DAC5A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0D1E5-184F-4CB8-BEFD-DE103D3C3E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C0AE86-CB66-483E-941B-2371386F1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93E9FC-F483-458C-B5EB-2F1C5CF5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006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9A6973-952E-4D10-829E-3DE24FE1D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1395F-4409-40E7-9E0E-30525B45B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4908B4-4A18-4927-95F5-AD429174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B7B1AF-3786-4770-904B-1CD970BA8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4BBDD2-795B-44BE-B2D1-057CE378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20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73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4DAAA7-D89E-4196-9245-B90AE8C60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242BAF-0961-49B2-A755-68E75909C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AE408-A2C7-4DEC-A881-4D03ADD308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0B6256-4622-486C-9EB2-FA3D2F65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F2328-6743-49D9-82D3-DF31DB45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849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0C1FB5-7BB8-41F5-B72E-8C886EA90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6DADCB-1F5A-4C4E-A638-2456022E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C08AFE-803E-432A-B4CA-239B5C7BC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6BB399-265B-48E3-81D0-61E0015D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CA43E2-A1C3-43F1-AE2D-2BE8F09A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96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8CBA1-1707-4A46-A10A-5C90E3BE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EDF17E-F85F-4EDC-8D94-3050357C3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00B6507-375A-40DC-9272-FCDB5BD77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C9F24C-CEF8-4153-9401-79FA2761C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CDC0B1-B050-423C-B771-2D557DC5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B6D0F2-8549-4AEE-B488-D10E8B01F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707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EDEBB8-5BAD-4C9A-9FC8-E6D46DEC8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CFF4D3-91FA-4E7C-8112-097A95015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0F38873-DE2E-4498-AA94-E0C31E8FD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31A83B3-DF13-4F1A-9CF9-C1A727C528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93341D-433E-46B2-8F4B-F97A0C9D3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C9FD581-E6FB-40AA-8756-4243A6CE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610240E-34F6-4959-A395-6B830E05F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6D9AD92-7034-4178-9FBB-2E79918AA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1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216857-F2D0-4B29-871D-BF4209F4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540790-A9AF-44F6-A0C2-261E13A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79671D-CB87-49E3-A15D-A4A0EFBB5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EE2D86-436C-4D92-A664-371208F7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587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BEB30C-D37F-404E-A391-E5D5B257D4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A8BBBD8-9A0B-4F5B-AB96-87448966D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A6D07B-84DD-423E-9A17-D0D276CC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8669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C48B88-99B8-4B90-9D58-6E8890F19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2A6CCB-E42D-4EF4-848A-1CD4A580E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E3C0FD-F5E7-4ABE-B221-241B57C47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DF6B35-5E89-4A50-BCAC-F9A12A6E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C7C7B1-0474-4556-8EF9-6F50CC69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CB2DBF2-16F7-488C-9983-710341CC4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52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150CC-9074-4FBC-8AB3-5123734C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C069BCC-BBCF-44D6-821B-B9923128C3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966439-CC85-4E71-A528-045DB608C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125020-3DDA-4D3F-9423-2F66A57CDF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265246-A84F-4221-9880-66516C79A939}" type="datetimeFigureOut">
              <a:rPr lang="fr-FR" smtClean="0"/>
              <a:t>10/10/2022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2CA217-1A42-4AA9-86B1-8BD3268DF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B9ACD9-4DAB-4FF5-9D1E-5C5B2752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08D3C-8380-4B28-940C-8D7A1279677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17">
            <a:extLst>
              <a:ext uri="{FF2B5EF4-FFF2-40B4-BE49-F238E27FC236}">
                <a16:creationId xmlns:a16="http://schemas.microsoft.com/office/drawing/2014/main" id="{3209BAF5-CAFD-45DD-AC90-C3BA93C49983}"/>
              </a:ext>
            </a:extLst>
          </p:cNvPr>
          <p:cNvSpPr/>
          <p:nvPr userDrawn="1"/>
        </p:nvSpPr>
        <p:spPr>
          <a:xfrm>
            <a:off x="33689" y="0"/>
            <a:ext cx="11185852" cy="419980"/>
          </a:xfrm>
          <a:custGeom>
            <a:avLst/>
            <a:gdLst>
              <a:gd name="connsiteX0" fmla="*/ 0 w 11185852"/>
              <a:gd name="connsiteY0" fmla="*/ 0 h 419980"/>
              <a:gd name="connsiteX1" fmla="*/ 11185852 w 11185852"/>
              <a:gd name="connsiteY1" fmla="*/ 0 h 419980"/>
              <a:gd name="connsiteX2" fmla="*/ 10765872 w 11185852"/>
              <a:gd name="connsiteY2" fmla="*/ 419980 h 419980"/>
              <a:gd name="connsiteX3" fmla="*/ 0 w 11185852"/>
              <a:gd name="connsiteY3" fmla="*/ 419980 h 419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85852" h="419980">
                <a:moveTo>
                  <a:pt x="0" y="0"/>
                </a:moveTo>
                <a:lnTo>
                  <a:pt x="11185852" y="0"/>
                </a:lnTo>
                <a:lnTo>
                  <a:pt x="10765872" y="419980"/>
                </a:lnTo>
                <a:lnTo>
                  <a:pt x="0" y="419980"/>
                </a:lnTo>
                <a:close/>
              </a:path>
            </a:pathLst>
          </a:custGeom>
          <a:gradFill flip="none" rotWithShape="1">
            <a:gsLst>
              <a:gs pos="9000">
                <a:srgbClr val="00B0F0"/>
              </a:gs>
              <a:gs pos="0">
                <a:srgbClr val="003E54"/>
              </a:gs>
              <a:gs pos="100000">
                <a:schemeClr val="bg1"/>
              </a:gs>
              <a:gs pos="93000">
                <a:srgbClr val="00B0F0"/>
              </a:gs>
            </a:gsLst>
            <a:lin ang="0" scaled="1"/>
            <a:tileRect/>
          </a:gradFill>
          <a:ln>
            <a:noFill/>
          </a:ln>
          <a:effectLst/>
          <a:scene3d>
            <a:camera prst="orthographicFront"/>
            <a:lightRig rig="threePt" dir="t"/>
          </a:scene3d>
          <a:sp3d extrusionH="19050">
            <a:bevelT w="203200"/>
            <a:bevelB w="69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6112B4-EE79-45CB-9A0A-C7761B323463}"/>
              </a:ext>
            </a:extLst>
          </p:cNvPr>
          <p:cNvSpPr/>
          <p:nvPr userDrawn="1"/>
        </p:nvSpPr>
        <p:spPr>
          <a:xfrm>
            <a:off x="1" y="-377371"/>
            <a:ext cx="344966" cy="7235371"/>
          </a:xfrm>
          <a:prstGeom prst="rect">
            <a:avLst/>
          </a:prstGeom>
          <a:gradFill flip="none" rotWithShape="1">
            <a:gsLst>
              <a:gs pos="59292">
                <a:srgbClr val="6F0B55"/>
              </a:gs>
              <a:gs pos="0">
                <a:srgbClr val="C36FC5"/>
              </a:gs>
              <a:gs pos="20000">
                <a:srgbClr val="320C1F"/>
              </a:gs>
            </a:gsLst>
            <a:lin ang="13500000" scaled="1"/>
            <a:tileRect/>
          </a:gradFill>
          <a:ln>
            <a:noFill/>
          </a:ln>
          <a:effectLst>
            <a:outerShdw blurRad="50800" dist="127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9E4CAD0-6970-420B-BA4D-8B2BCD8B0E37}"/>
              </a:ext>
            </a:extLst>
          </p:cNvPr>
          <p:cNvSpPr txBox="1">
            <a:spLocks noChangeArrowheads="1"/>
          </p:cNvSpPr>
          <p:nvPr userDrawn="1"/>
        </p:nvSpPr>
        <p:spPr bwMode="auto">
          <a:xfrm rot="16200000">
            <a:off x="-3256001" y="3244335"/>
            <a:ext cx="6858002" cy="3693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sz="1800" b="1" spc="600" dirty="0">
                <a:solidFill>
                  <a:schemeClr val="bg1"/>
                </a:solidFill>
              </a:rPr>
              <a:t>O</a:t>
            </a:r>
            <a:r>
              <a:rPr lang="fr-FR" altLang="fr-FR" sz="1600" spc="600" dirty="0">
                <a:solidFill>
                  <a:srgbClr val="F68CE7"/>
                </a:solidFill>
              </a:rPr>
              <a:t>UTIL </a:t>
            </a:r>
            <a:r>
              <a:rPr lang="fr-FR" altLang="fr-FR" sz="1600" b="1" spc="600" dirty="0">
                <a:solidFill>
                  <a:schemeClr val="bg1"/>
                </a:solidFill>
              </a:rPr>
              <a:t>– </a:t>
            </a:r>
            <a:r>
              <a:rPr lang="fr-FR" altLang="fr-FR" sz="1800" b="1" i="0" kern="1200" spc="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M</a:t>
            </a:r>
            <a:r>
              <a:rPr lang="fr-FR" altLang="fr-FR" sz="1600" b="0" i="0" kern="1200" spc="600" dirty="0">
                <a:solidFill>
                  <a:srgbClr val="F68CE7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OYENNES </a:t>
            </a:r>
            <a:r>
              <a:rPr lang="fr-FR" altLang="fr-FR" sz="1800" b="1" spc="600" dirty="0">
                <a:solidFill>
                  <a:schemeClr val="bg1"/>
                </a:solidFill>
              </a:rPr>
              <a:t>G</a:t>
            </a:r>
            <a:r>
              <a:rPr lang="fr-FR" altLang="fr-FR" sz="1600" spc="600" dirty="0">
                <a:solidFill>
                  <a:srgbClr val="F68CE7"/>
                </a:solidFill>
              </a:rPr>
              <a:t>LISSANTES</a:t>
            </a:r>
            <a:endParaRPr lang="fr-FR" altLang="fr-FR" sz="1100" b="0" i="0" kern="1200" spc="600" dirty="0">
              <a:solidFill>
                <a:srgbClr val="9CC2E5"/>
              </a:solidFill>
              <a:effectLst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BC76A57-B966-4F20-BC64-FE4E3B166EBA}"/>
              </a:ext>
            </a:extLst>
          </p:cNvPr>
          <p:cNvGrpSpPr/>
          <p:nvPr userDrawn="1"/>
        </p:nvGrpSpPr>
        <p:grpSpPr>
          <a:xfrm>
            <a:off x="11202420" y="224965"/>
            <a:ext cx="936660" cy="419057"/>
            <a:chOff x="731099" y="233294"/>
            <a:chExt cx="739823" cy="330993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C27D9D83-EB5D-44D8-BF1A-9D928D7DB117}"/>
                </a:ext>
              </a:extLst>
            </p:cNvPr>
            <p:cNvSpPr/>
            <p:nvPr/>
          </p:nvSpPr>
          <p:spPr>
            <a:xfrm rot="2250013">
              <a:off x="745860" y="314873"/>
              <a:ext cx="678132" cy="85760"/>
            </a:xfrm>
            <a:prstGeom prst="arc">
              <a:avLst>
                <a:gd name="adj1" fmla="val 10129916"/>
                <a:gd name="adj2" fmla="val 788744"/>
              </a:avLst>
            </a:prstGeom>
            <a:ln>
              <a:solidFill>
                <a:srgbClr val="93E3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21ECA72E-AAC3-435A-A64D-B40F840E2372}"/>
                </a:ext>
              </a:extLst>
            </p:cNvPr>
            <p:cNvSpPr/>
            <p:nvPr/>
          </p:nvSpPr>
          <p:spPr>
            <a:xfrm>
              <a:off x="993598" y="233294"/>
              <a:ext cx="247652" cy="250032"/>
            </a:xfrm>
            <a:prstGeom prst="ellipse">
              <a:avLst/>
            </a:prstGeom>
            <a:solidFill>
              <a:srgbClr val="8FDF0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B6D67F94-8597-48B7-A113-4CC3EC0D7478}"/>
                </a:ext>
              </a:extLst>
            </p:cNvPr>
            <p:cNvSpPr/>
            <p:nvPr/>
          </p:nvSpPr>
          <p:spPr>
            <a:xfrm>
              <a:off x="788838" y="295192"/>
              <a:ext cx="669132" cy="130969"/>
            </a:xfrm>
            <a:prstGeom prst="arc">
              <a:avLst>
                <a:gd name="adj1" fmla="val 20283902"/>
                <a:gd name="adj2" fmla="val 12174071"/>
              </a:avLst>
            </a:prstGeom>
            <a:ln>
              <a:solidFill>
                <a:srgbClr val="FDD16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28725E16-E579-4730-BC65-E986795F61B1}"/>
                </a:ext>
              </a:extLst>
            </p:cNvPr>
            <p:cNvSpPr/>
            <p:nvPr/>
          </p:nvSpPr>
          <p:spPr>
            <a:xfrm rot="19063623">
              <a:off x="731099" y="314632"/>
              <a:ext cx="739823" cy="74840"/>
            </a:xfrm>
            <a:prstGeom prst="arc">
              <a:avLst>
                <a:gd name="adj1" fmla="val 20851155"/>
                <a:gd name="adj2" fmla="val 11554111"/>
              </a:avLst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975FE12F-6047-469F-8027-25FC53366B6F}"/>
                </a:ext>
              </a:extLst>
            </p:cNvPr>
            <p:cNvSpPr/>
            <p:nvPr/>
          </p:nvSpPr>
          <p:spPr>
            <a:xfrm>
              <a:off x="1248392" y="518568"/>
              <a:ext cx="45719" cy="45719"/>
            </a:xfrm>
            <a:prstGeom prst="ellipse">
              <a:avLst/>
            </a:prstGeom>
            <a:solidFill>
              <a:srgbClr val="8FDF0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Forme libre 4">
            <a:extLst>
              <a:ext uri="{FF2B5EF4-FFF2-40B4-BE49-F238E27FC236}">
                <a16:creationId xmlns:a16="http://schemas.microsoft.com/office/drawing/2014/main" id="{A97DAF16-E11F-476D-BA23-FB96D4770AC5}"/>
              </a:ext>
            </a:extLst>
          </p:cNvPr>
          <p:cNvSpPr/>
          <p:nvPr userDrawn="1"/>
        </p:nvSpPr>
        <p:spPr>
          <a:xfrm>
            <a:off x="11928746" y="6599011"/>
            <a:ext cx="327910" cy="285750"/>
          </a:xfrm>
          <a:custGeom>
            <a:avLst/>
            <a:gdLst>
              <a:gd name="connsiteX0" fmla="*/ 885372 w 1016000"/>
              <a:gd name="connsiteY0" fmla="*/ 0 h 885372"/>
              <a:gd name="connsiteX1" fmla="*/ 0 w 1016000"/>
              <a:gd name="connsiteY1" fmla="*/ 885372 h 885372"/>
              <a:gd name="connsiteX2" fmla="*/ 1016000 w 1016000"/>
              <a:gd name="connsiteY2" fmla="*/ 885372 h 885372"/>
              <a:gd name="connsiteX3" fmla="*/ 885372 w 1016000"/>
              <a:gd name="connsiteY3" fmla="*/ 0 h 8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885372">
                <a:moveTo>
                  <a:pt x="885372" y="0"/>
                </a:moveTo>
                <a:lnTo>
                  <a:pt x="0" y="885372"/>
                </a:lnTo>
                <a:lnTo>
                  <a:pt x="1016000" y="885372"/>
                </a:lnTo>
                <a:lnTo>
                  <a:pt x="885372" y="0"/>
                </a:lnTo>
                <a:close/>
              </a:path>
            </a:pathLst>
          </a:custGeom>
          <a:gradFill flip="none" rotWithShape="1">
            <a:gsLst>
              <a:gs pos="40000">
                <a:srgbClr val="00B0F0"/>
              </a:gs>
              <a:gs pos="10000">
                <a:srgbClr val="003E54"/>
              </a:gs>
              <a:gs pos="100000">
                <a:schemeClr val="bg1"/>
              </a:gs>
              <a:gs pos="69000">
                <a:srgbClr val="00B0F0"/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74D600-157D-4794-95FD-3C5AC3470BC7}"/>
              </a:ext>
            </a:extLst>
          </p:cNvPr>
          <p:cNvSpPr txBox="1"/>
          <p:nvPr userDrawn="1"/>
        </p:nvSpPr>
        <p:spPr>
          <a:xfrm>
            <a:off x="11129502" y="113506"/>
            <a:ext cx="556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V Boli" pitchFamily="2" charset="0"/>
                <a:cs typeface="MV Boli" pitchFamily="2" charset="0"/>
              </a:rPr>
              <a:t>Lycée</a:t>
            </a:r>
            <a:r>
              <a:rPr lang="fr-FR" sz="1000" dirty="0"/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4CC3BE1-7093-43C8-AEEF-F3772495E852}"/>
              </a:ext>
            </a:extLst>
          </p:cNvPr>
          <p:cNvSpPr txBox="1"/>
          <p:nvPr userDrawn="1"/>
        </p:nvSpPr>
        <p:spPr>
          <a:xfrm>
            <a:off x="10932326" y="263525"/>
            <a:ext cx="110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V Boli" pitchFamily="2" charset="0"/>
                <a:cs typeface="MV Boli" pitchFamily="2" charset="0"/>
              </a:rPr>
              <a:t>Cormontaigne </a:t>
            </a:r>
          </a:p>
        </p:txBody>
      </p:sp>
    </p:spTree>
    <p:extLst>
      <p:ext uri="{BB962C8B-B14F-4D97-AF65-F5344CB8AC3E}">
        <p14:creationId xmlns:p14="http://schemas.microsoft.com/office/powerpoint/2010/main" val="206641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media4.obspm.fr/public/FSU/credit_asm.html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285750" y="-476250"/>
            <a:ext cx="13087350" cy="7715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-174171" y="829737"/>
            <a:ext cx="12758057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11202420" y="224966"/>
            <a:ext cx="936660" cy="419056"/>
            <a:chOff x="731099" y="233295"/>
            <a:chExt cx="739823" cy="330992"/>
          </a:xfrm>
        </p:grpSpPr>
        <p:sp>
          <p:nvSpPr>
            <p:cNvPr id="13" name="Arc 12"/>
            <p:cNvSpPr/>
            <p:nvPr/>
          </p:nvSpPr>
          <p:spPr>
            <a:xfrm rot="2250013">
              <a:off x="745860" y="314873"/>
              <a:ext cx="678132" cy="85760"/>
            </a:xfrm>
            <a:prstGeom prst="arc">
              <a:avLst>
                <a:gd name="adj1" fmla="val 10129916"/>
                <a:gd name="adj2" fmla="val 788744"/>
              </a:avLst>
            </a:prstGeom>
            <a:ln>
              <a:solidFill>
                <a:srgbClr val="93E3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993598" y="233295"/>
              <a:ext cx="247652" cy="250032"/>
            </a:xfrm>
            <a:prstGeom prst="ellipse">
              <a:avLst/>
            </a:prstGeom>
            <a:solidFill>
              <a:srgbClr val="8FDF0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h="1143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Arc 14"/>
            <p:cNvSpPr/>
            <p:nvPr/>
          </p:nvSpPr>
          <p:spPr>
            <a:xfrm>
              <a:off x="788838" y="295193"/>
              <a:ext cx="669132" cy="130969"/>
            </a:xfrm>
            <a:prstGeom prst="arc">
              <a:avLst>
                <a:gd name="adj1" fmla="val 20283902"/>
                <a:gd name="adj2" fmla="val 12174071"/>
              </a:avLst>
            </a:prstGeom>
            <a:ln>
              <a:solidFill>
                <a:srgbClr val="FDD16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Arc 15"/>
            <p:cNvSpPr/>
            <p:nvPr/>
          </p:nvSpPr>
          <p:spPr>
            <a:xfrm rot="19063623">
              <a:off x="731099" y="314632"/>
              <a:ext cx="739823" cy="74840"/>
            </a:xfrm>
            <a:prstGeom prst="arc">
              <a:avLst>
                <a:gd name="adj1" fmla="val 20851155"/>
                <a:gd name="adj2" fmla="val 11554111"/>
              </a:avLst>
            </a:prstGeom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248392" y="518568"/>
              <a:ext cx="45719" cy="45719"/>
            </a:xfrm>
            <a:prstGeom prst="ellipse">
              <a:avLst/>
            </a:prstGeom>
            <a:solidFill>
              <a:srgbClr val="8FDF0D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2540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Forme libre 17"/>
          <p:cNvSpPr/>
          <p:nvPr/>
        </p:nvSpPr>
        <p:spPr>
          <a:xfrm>
            <a:off x="11928746" y="6599011"/>
            <a:ext cx="327910" cy="285750"/>
          </a:xfrm>
          <a:custGeom>
            <a:avLst/>
            <a:gdLst>
              <a:gd name="connsiteX0" fmla="*/ 885372 w 1016000"/>
              <a:gd name="connsiteY0" fmla="*/ 0 h 885372"/>
              <a:gd name="connsiteX1" fmla="*/ 0 w 1016000"/>
              <a:gd name="connsiteY1" fmla="*/ 885372 h 885372"/>
              <a:gd name="connsiteX2" fmla="*/ 1016000 w 1016000"/>
              <a:gd name="connsiteY2" fmla="*/ 885372 h 885372"/>
              <a:gd name="connsiteX3" fmla="*/ 885372 w 1016000"/>
              <a:gd name="connsiteY3" fmla="*/ 0 h 88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6000" h="885372">
                <a:moveTo>
                  <a:pt x="885372" y="0"/>
                </a:moveTo>
                <a:lnTo>
                  <a:pt x="0" y="885372"/>
                </a:lnTo>
                <a:lnTo>
                  <a:pt x="1016000" y="885372"/>
                </a:lnTo>
                <a:lnTo>
                  <a:pt x="885372" y="0"/>
                </a:lnTo>
                <a:close/>
              </a:path>
            </a:pathLst>
          </a:custGeom>
          <a:gradFill flip="none" rotWithShape="1">
            <a:gsLst>
              <a:gs pos="40000">
                <a:srgbClr val="00B0F0"/>
              </a:gs>
              <a:gs pos="10000">
                <a:srgbClr val="003E54"/>
              </a:gs>
              <a:gs pos="100000">
                <a:schemeClr val="bg1"/>
              </a:gs>
              <a:gs pos="69000">
                <a:srgbClr val="00B0F0"/>
              </a:gs>
            </a:gsLst>
            <a:lin ang="8100000" scaled="1"/>
            <a:tileRect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369335" y="6507371"/>
            <a:ext cx="1182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CPGE – Lycée Louis de C</a:t>
            </a:r>
            <a:r>
              <a:rPr lang="fr-FR" sz="1600" dirty="0">
                <a:solidFill>
                  <a:schemeClr val="bg1">
                    <a:lumMod val="65000"/>
                  </a:schemeClr>
                </a:solidFill>
              </a:rPr>
              <a:t>ORMONTAIGNE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 – METZ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6287" y="138181"/>
            <a:ext cx="9672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700" b="1" dirty="0">
                <a:solidFill>
                  <a:srgbClr val="00329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r>
              <a:rPr lang="fr-FR" sz="2700" b="1" dirty="0">
                <a:solidFill>
                  <a:srgbClr val="5BC0F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ciences</a:t>
            </a:r>
            <a:r>
              <a:rPr lang="fr-FR" sz="2700" b="1" dirty="0">
                <a:solidFill>
                  <a:srgbClr val="9CC2E5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fr-FR" sz="2700" b="1" dirty="0">
                <a:solidFill>
                  <a:srgbClr val="00329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fr-FR" sz="2700" b="1" dirty="0">
                <a:solidFill>
                  <a:srgbClr val="5BC0F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ndustrielles pour l’</a:t>
            </a:r>
            <a:r>
              <a:rPr lang="fr-FR" sz="2700" b="1" dirty="0">
                <a:solidFill>
                  <a:srgbClr val="00329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fr-FR" sz="2700" b="1" dirty="0">
                <a:solidFill>
                  <a:srgbClr val="5BC0F3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ngénieur</a:t>
            </a:r>
            <a:r>
              <a:rPr lang="fr-FR" sz="2700" b="1" dirty="0">
                <a:solidFill>
                  <a:srgbClr val="505A78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fr-FR" sz="2700" b="1" dirty="0"/>
          </a:p>
        </p:txBody>
      </p:sp>
      <p:sp>
        <p:nvSpPr>
          <p:cNvPr id="27" name="ZoneTexte 26"/>
          <p:cNvSpPr txBox="1"/>
          <p:nvPr/>
        </p:nvSpPr>
        <p:spPr>
          <a:xfrm>
            <a:off x="11129502" y="113506"/>
            <a:ext cx="556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V Boli" pitchFamily="2" charset="0"/>
                <a:cs typeface="MV Boli" pitchFamily="2" charset="0"/>
              </a:rPr>
              <a:t>Lycée</a:t>
            </a:r>
            <a:r>
              <a:rPr lang="fr-FR" sz="1000" dirty="0"/>
              <a:t>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932326" y="263525"/>
            <a:ext cx="110251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MV Boli" pitchFamily="2" charset="0"/>
                <a:cs typeface="MV Boli" pitchFamily="2" charset="0"/>
              </a:rPr>
              <a:t>Cormontaigne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57667" y="859233"/>
            <a:ext cx="11834333" cy="430887"/>
          </a:xfrm>
          <a:prstGeom prst="rect">
            <a:avLst/>
          </a:prstGeom>
          <a:ln w="31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2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</a:t>
            </a:r>
            <a:r>
              <a:rPr lang="fr-FR" spc="300" dirty="0">
                <a:solidFill>
                  <a:srgbClr val="7F7F7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UTIL :</a:t>
            </a:r>
            <a:r>
              <a:rPr lang="fr-FR" sz="2200" spc="300" dirty="0">
                <a:solidFill>
                  <a:srgbClr val="7F7F7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fr-FR" sz="2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M</a:t>
            </a:r>
            <a:r>
              <a:rPr lang="fr-FR" sz="2200" spc="300" dirty="0">
                <a:solidFill>
                  <a:srgbClr val="7F7F7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oyennes </a:t>
            </a:r>
            <a:r>
              <a:rPr lang="fr-FR" sz="2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G</a:t>
            </a:r>
            <a:r>
              <a:rPr lang="fr-FR" sz="2200" spc="300" dirty="0">
                <a:solidFill>
                  <a:srgbClr val="7F7F7F"/>
                </a:solidFill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lissantes</a:t>
            </a:r>
            <a:endParaRPr lang="fr-FR" sz="2200" spc="300" dirty="0">
              <a:solidFill>
                <a:srgbClr val="7F7F7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-11667" y="0"/>
            <a:ext cx="12203667" cy="6884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A8D7378-9746-4613-A5FD-ECB8874A4E32}"/>
              </a:ext>
            </a:extLst>
          </p:cNvPr>
          <p:cNvSpPr/>
          <p:nvPr/>
        </p:nvSpPr>
        <p:spPr>
          <a:xfrm>
            <a:off x="1" y="-377371"/>
            <a:ext cx="344966" cy="7235371"/>
          </a:xfrm>
          <a:prstGeom prst="rect">
            <a:avLst/>
          </a:prstGeom>
          <a:gradFill flip="none" rotWithShape="1">
            <a:gsLst>
              <a:gs pos="59292">
                <a:srgbClr val="6F0B55"/>
              </a:gs>
              <a:gs pos="0">
                <a:srgbClr val="C36FC5"/>
              </a:gs>
              <a:gs pos="20000">
                <a:srgbClr val="320C1F"/>
              </a:gs>
            </a:gsLst>
            <a:lin ang="13500000" scaled="1"/>
            <a:tileRect/>
          </a:gradFill>
          <a:ln>
            <a:noFill/>
          </a:ln>
          <a:effectLst>
            <a:outerShdw blurRad="50800" dist="127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84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A1FBD4C-84C6-410C-9BCF-981BD014E2B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256001" y="3244335"/>
            <a:ext cx="6858002" cy="36933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fr-FR" b="1" spc="600" dirty="0">
                <a:solidFill>
                  <a:schemeClr val="bg1"/>
                </a:solidFill>
              </a:rPr>
              <a:t>O</a:t>
            </a:r>
            <a:r>
              <a:rPr lang="fr-FR" altLang="fr-FR" sz="1600" spc="600" dirty="0">
                <a:solidFill>
                  <a:srgbClr val="F68CE7"/>
                </a:solidFill>
              </a:rPr>
              <a:t>UTIL</a:t>
            </a:r>
            <a:r>
              <a:rPr lang="fr-FR" altLang="fr-FR" spc="600" dirty="0">
                <a:solidFill>
                  <a:srgbClr val="F68CE7"/>
                </a:solidFill>
              </a:rPr>
              <a:t> </a:t>
            </a:r>
            <a:r>
              <a:rPr lang="fr-FR" altLang="fr-FR" sz="1600" b="1" spc="600" dirty="0">
                <a:solidFill>
                  <a:schemeClr val="bg1"/>
                </a:solidFill>
              </a:rPr>
              <a:t>–</a:t>
            </a:r>
            <a:r>
              <a:rPr lang="fr-FR" altLang="fr-FR" b="1" spc="600" dirty="0">
                <a:solidFill>
                  <a:schemeClr val="bg1"/>
                </a:solidFill>
              </a:rPr>
              <a:t> </a:t>
            </a:r>
            <a:r>
              <a:rPr lang="fr-FR" altLang="fr-FR" sz="1800" b="1" i="0" spc="600" dirty="0">
                <a:solidFill>
                  <a:schemeClr val="bg1"/>
                </a:solidFill>
                <a:effectLst/>
                <a:latin typeface="+mn-lt"/>
              </a:rPr>
              <a:t>M</a:t>
            </a:r>
            <a:r>
              <a:rPr lang="fr-FR" altLang="fr-FR" sz="1600" b="0" i="0" spc="600" dirty="0">
                <a:solidFill>
                  <a:srgbClr val="F68CE7"/>
                </a:solidFill>
                <a:effectLst/>
                <a:latin typeface="+mn-lt"/>
              </a:rPr>
              <a:t>OYENNES </a:t>
            </a:r>
            <a:r>
              <a:rPr lang="fr-FR" altLang="fr-FR" b="1" spc="600" dirty="0">
                <a:solidFill>
                  <a:schemeClr val="bg1"/>
                </a:solidFill>
              </a:rPr>
              <a:t>G</a:t>
            </a:r>
            <a:r>
              <a:rPr lang="fr-FR" altLang="fr-FR" sz="1600" spc="600" dirty="0">
                <a:solidFill>
                  <a:srgbClr val="F68CE7"/>
                </a:solidFill>
              </a:rPr>
              <a:t>LISSANTES</a:t>
            </a:r>
            <a:endParaRPr lang="fr-FR" altLang="fr-FR" sz="1100" b="0" i="0" spc="600" dirty="0">
              <a:solidFill>
                <a:srgbClr val="9CC2E5"/>
              </a:solidFill>
              <a:effectLst/>
              <a:latin typeface="+mn-lt"/>
            </a:endParaRPr>
          </a:p>
        </p:txBody>
      </p:sp>
      <p:pic>
        <p:nvPicPr>
          <p:cNvPr id="25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86" y="176344"/>
            <a:ext cx="1080000" cy="3756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EF4FCB56-E4F4-4027-9C68-A2A04E2ACCE2}"/>
              </a:ext>
            </a:extLst>
          </p:cNvPr>
          <p:cNvSpPr txBox="1"/>
          <p:nvPr/>
        </p:nvSpPr>
        <p:spPr>
          <a:xfrm>
            <a:off x="663677" y="2360160"/>
            <a:ext cx="1126506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</a:rPr>
              <a:t>Objectif(s) :</a:t>
            </a:r>
            <a:br>
              <a:rPr lang="fr-FR" sz="2000" dirty="0">
                <a:solidFill>
                  <a:srgbClr val="002060"/>
                </a:solidFill>
              </a:rPr>
            </a:br>
            <a:endParaRPr lang="fr-FR" sz="2000" dirty="0">
              <a:solidFill>
                <a:srgbClr val="002060"/>
              </a:solidFill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2060"/>
                </a:solidFill>
              </a:rPr>
              <a:t>comprendre l’intérêt d’une moyenne glissante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fr-FR" sz="2000" dirty="0">
                <a:solidFill>
                  <a:srgbClr val="002060"/>
                </a:solidFill>
              </a:rPr>
              <a:t>être capable de la coder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endParaRPr lang="fr-FR" sz="2000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2000" dirty="0">
                <a:solidFill>
                  <a:srgbClr val="002060"/>
                </a:solidFill>
              </a:rPr>
              <a:t>Temps estimé : 1h (codage Python compris)</a:t>
            </a:r>
          </a:p>
        </p:txBody>
      </p:sp>
    </p:spTree>
    <p:extLst>
      <p:ext uri="{BB962C8B-B14F-4D97-AF65-F5344CB8AC3E}">
        <p14:creationId xmlns:p14="http://schemas.microsoft.com/office/powerpoint/2010/main" val="360149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 : avec coin arrondi et coin rogné en haut 30">
            <a:extLst>
              <a:ext uri="{FF2B5EF4-FFF2-40B4-BE49-F238E27FC236}">
                <a16:creationId xmlns:a16="http://schemas.microsoft.com/office/drawing/2014/main" id="{5E7571FA-C665-49B8-A2CD-EFBA7AFA8F20}"/>
              </a:ext>
            </a:extLst>
          </p:cNvPr>
          <p:cNvSpPr/>
          <p:nvPr/>
        </p:nvSpPr>
        <p:spPr>
          <a:xfrm>
            <a:off x="637625" y="617486"/>
            <a:ext cx="11287675" cy="5945239"/>
          </a:xfrm>
          <a:prstGeom prst="snipRoundRect">
            <a:avLst>
              <a:gd name="adj1" fmla="val 0"/>
              <a:gd name="adj2" fmla="val 16667"/>
            </a:avLst>
          </a:prstGeom>
          <a:solidFill>
            <a:schemeClr val="bg1"/>
          </a:solidFill>
          <a:ln w="28575">
            <a:solidFill>
              <a:srgbClr val="4F970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BD6465-7DBA-448F-B5C7-952CBE5DA53E}"/>
              </a:ext>
            </a:extLst>
          </p:cNvPr>
          <p:cNvSpPr txBox="1"/>
          <p:nvPr/>
        </p:nvSpPr>
        <p:spPr>
          <a:xfrm>
            <a:off x="-64294" y="6403649"/>
            <a:ext cx="46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grpSp>
        <p:nvGrpSpPr>
          <p:cNvPr id="38" name="Groupe 37">
            <a:extLst>
              <a:ext uri="{FF2B5EF4-FFF2-40B4-BE49-F238E27FC236}">
                <a16:creationId xmlns:a16="http://schemas.microsoft.com/office/drawing/2014/main" id="{C4418227-3E64-49B6-9459-8E230A7B774C}"/>
              </a:ext>
            </a:extLst>
          </p:cNvPr>
          <p:cNvGrpSpPr/>
          <p:nvPr/>
        </p:nvGrpSpPr>
        <p:grpSpPr>
          <a:xfrm>
            <a:off x="805109" y="3662925"/>
            <a:ext cx="10981662" cy="1181040"/>
            <a:chOff x="805109" y="3662925"/>
            <a:chExt cx="10981662" cy="1181040"/>
          </a:xfrm>
        </p:grpSpPr>
        <p:sp>
          <p:nvSpPr>
            <p:cNvPr id="6" name="Rectangle à coins arrondis 66">
              <a:extLst>
                <a:ext uri="{FF2B5EF4-FFF2-40B4-BE49-F238E27FC236}">
                  <a16:creationId xmlns:a16="http://schemas.microsoft.com/office/drawing/2014/main" id="{F3B13614-9AE7-4059-B7A5-12A9995B8432}"/>
                </a:ext>
              </a:extLst>
            </p:cNvPr>
            <p:cNvSpPr/>
            <p:nvPr/>
          </p:nvSpPr>
          <p:spPr>
            <a:xfrm>
              <a:off x="805109" y="3698605"/>
              <a:ext cx="10981662" cy="1145360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rgbClr val="CC00CC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98E82E-C930-42B6-9AA5-4DD6ACCF7E1D}"/>
                </a:ext>
              </a:extLst>
            </p:cNvPr>
            <p:cNvSpPr/>
            <p:nvPr/>
          </p:nvSpPr>
          <p:spPr>
            <a:xfrm>
              <a:off x="805109" y="3662925"/>
              <a:ext cx="11123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CC00CC"/>
                  </a:solidFill>
                </a:rPr>
                <a:t>Définition</a:t>
              </a:r>
              <a:endParaRPr lang="fr-FR" b="1" dirty="0">
                <a:solidFill>
                  <a:srgbClr val="333399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FA0A0307-343C-4C2A-A01B-859A0A64236A}"/>
                    </a:ext>
                  </a:extLst>
                </p:cNvPr>
                <p:cNvSpPr txBox="1"/>
                <p:nvPr/>
              </p:nvSpPr>
              <p:spPr>
                <a:xfrm>
                  <a:off x="1064561" y="4058067"/>
                  <a:ext cx="10722210" cy="729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>
                      <a:solidFill>
                        <a:srgbClr val="002060"/>
                      </a:solidFill>
                    </a:rPr>
                    <a:t>on appelle </a:t>
                  </a:r>
                  <a:r>
                    <a:rPr lang="fr-FR" sz="1600" b="1" dirty="0">
                      <a:solidFill>
                        <a:srgbClr val="002060"/>
                      </a:solidFill>
                    </a:rPr>
                    <a:t>Rapport Signal sur Bruit</a:t>
                  </a:r>
                  <a:r>
                    <a:rPr lang="fr-FR" sz="1600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fr-FR" sz="1600" i="1" dirty="0" err="1">
                      <a:solidFill>
                        <a:srgbClr val="002060"/>
                      </a:solidFill>
                    </a:rPr>
                    <a:t>rsb</a:t>
                  </a:r>
                  <a:r>
                    <a:rPr lang="fr-FR" sz="1600" dirty="0">
                      <a:solidFill>
                        <a:srgbClr val="002060"/>
                      </a:solidFill>
                    </a:rPr>
                    <a:t> (en anglais Signal-to-Noise Ratio </a:t>
                  </a:r>
                  <a:r>
                    <a:rPr lang="fr-FR" sz="1600" i="1" dirty="0" err="1">
                      <a:solidFill>
                        <a:srgbClr val="002060"/>
                      </a:solidFill>
                    </a:rPr>
                    <a:t>snr</a:t>
                  </a:r>
                  <a:r>
                    <a:rPr lang="fr-FR" sz="1600" dirty="0">
                      <a:solidFill>
                        <a:srgbClr val="002060"/>
                      </a:solidFill>
                    </a:rPr>
                    <a:t>) le rapport  </a:t>
                  </a:r>
                  <a14:m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𝑟𝑠𝑏</m:t>
                      </m:r>
                      <m:r>
                        <a:rPr lang="fr-FR" sz="16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amplitude</m:t>
                          </m:r>
                          <m: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du</m:t>
                          </m:r>
                          <m: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signal</m:t>
                          </m:r>
                          <m: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à 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mesurer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amplitude</m:t>
                          </m:r>
                          <m: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du</m:t>
                          </m:r>
                          <m: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bruit</m:t>
                          </m:r>
                          <m: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des</m:t>
                          </m:r>
                          <m: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fr-FR" sz="16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perturbations</m:t>
                          </m:r>
                        </m:den>
                      </m:f>
                    </m:oMath>
                  </a14:m>
                  <a:endParaRPr lang="fr-FR" sz="1600" dirty="0">
                    <a:solidFill>
                      <a:srgbClr val="002060"/>
                    </a:solidFill>
                  </a:endParaRPr>
                </a:p>
                <a:p>
                  <a:r>
                    <a:rPr lang="fr-FR" sz="1600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 plus </a:t>
                  </a:r>
                  <a:r>
                    <a:rPr lang="fr-FR" sz="1600" i="1" dirty="0" err="1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rsb</a:t>
                  </a:r>
                  <a:r>
                    <a:rPr lang="fr-FR" sz="1600" dirty="0">
                      <a:solidFill>
                        <a:srgbClr val="002060"/>
                      </a:solidFill>
                      <a:sym typeface="Wingdings" panose="05000000000000000000" pitchFamily="2" charset="2"/>
                    </a:rPr>
                    <a:t> est grand, moins le signal est bruité, relativement à la grandeur à mesurer</a:t>
                  </a:r>
                  <a:endParaRPr lang="fr-FR" sz="16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FA0A0307-343C-4C2A-A01B-859A0A6423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4561" y="4058067"/>
                  <a:ext cx="10722210" cy="729943"/>
                </a:xfrm>
                <a:prstGeom prst="rect">
                  <a:avLst/>
                </a:prstGeom>
                <a:blipFill>
                  <a:blip r:embed="rId3"/>
                  <a:stretch>
                    <a:fillRect l="-341" b="-1092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ZoneTexte 60">
            <a:extLst>
              <a:ext uri="{FF2B5EF4-FFF2-40B4-BE49-F238E27FC236}">
                <a16:creationId xmlns:a16="http://schemas.microsoft.com/office/drawing/2014/main" id="{D7790D41-DC19-4DE6-AD18-A9C26D2D42E5}"/>
              </a:ext>
            </a:extLst>
          </p:cNvPr>
          <p:cNvSpPr txBox="1"/>
          <p:nvPr/>
        </p:nvSpPr>
        <p:spPr>
          <a:xfrm>
            <a:off x="4734232" y="14748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1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1) Lissage par moyenne glissante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A53872A-13C6-48FB-AD63-1229685570B6}"/>
              </a:ext>
            </a:extLst>
          </p:cNvPr>
          <p:cNvSpPr/>
          <p:nvPr/>
        </p:nvSpPr>
        <p:spPr>
          <a:xfrm>
            <a:off x="637625" y="617486"/>
            <a:ext cx="2540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6600"/>
                </a:solidFill>
              </a:rPr>
              <a:t>Signal bruité ou perturbé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7E6880F-C601-4CF4-94FB-570C71DC50A9}"/>
              </a:ext>
            </a:extLst>
          </p:cNvPr>
          <p:cNvSpPr txBox="1"/>
          <p:nvPr/>
        </p:nvSpPr>
        <p:spPr>
          <a:xfrm>
            <a:off x="790431" y="957943"/>
            <a:ext cx="10769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Une mesure «parfaite» n’existe pas, il y a toujours des bruits parasites (d’origine extérieure au système), des perturbations liées au système, du bruit de mesure lié aux capteurs …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E6ADC06E-5A74-431E-84A9-9E8232A19A00}"/>
              </a:ext>
            </a:extLst>
          </p:cNvPr>
          <p:cNvGrpSpPr/>
          <p:nvPr/>
        </p:nvGrpSpPr>
        <p:grpSpPr>
          <a:xfrm>
            <a:off x="1231710" y="1487397"/>
            <a:ext cx="10555061" cy="2185939"/>
            <a:chOff x="1231710" y="1487397"/>
            <a:chExt cx="10555061" cy="2185939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64211749-B20C-4447-9A5A-993FF2A14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31710" y="1568528"/>
              <a:ext cx="9886950" cy="1943100"/>
            </a:xfrm>
            <a:prstGeom prst="rect">
              <a:avLst/>
            </a:prstGeom>
          </p:spPr>
        </p:pic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3CEECE20-78F1-49B9-88FB-54563049E527}"/>
                </a:ext>
              </a:extLst>
            </p:cNvPr>
            <p:cNvCxnSpPr/>
            <p:nvPr/>
          </p:nvCxnSpPr>
          <p:spPr>
            <a:xfrm flipH="1">
              <a:off x="4238625" y="1752600"/>
              <a:ext cx="638175" cy="466725"/>
            </a:xfrm>
            <a:prstGeom prst="straightConnector1">
              <a:avLst/>
            </a:prstGeom>
            <a:ln w="95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020824E0-9274-4EA5-AD40-526E1EE02489}"/>
                </a:ext>
              </a:extLst>
            </p:cNvPr>
            <p:cNvCxnSpPr/>
            <p:nvPr/>
          </p:nvCxnSpPr>
          <p:spPr>
            <a:xfrm>
              <a:off x="7162800" y="1761998"/>
              <a:ext cx="762000" cy="438277"/>
            </a:xfrm>
            <a:prstGeom prst="straightConnector1">
              <a:avLst/>
            </a:prstGeom>
            <a:ln w="95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CDEE5F2-B9B5-45F6-A5ED-A70AF6C2FBEE}"/>
                </a:ext>
              </a:extLst>
            </p:cNvPr>
            <p:cNvSpPr txBox="1"/>
            <p:nvPr/>
          </p:nvSpPr>
          <p:spPr>
            <a:xfrm>
              <a:off x="4689231" y="1487397"/>
              <a:ext cx="272292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accent2"/>
                  </a:solidFill>
                </a:rPr>
                <a:t>mesure « parfaite », sans bruit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34F37087-79A1-434D-99BC-631A22D6F6FB}"/>
                </a:ext>
              </a:extLst>
            </p:cNvPr>
            <p:cNvCxnSpPr>
              <a:cxnSpLocks/>
            </p:cNvCxnSpPr>
            <p:nvPr/>
          </p:nvCxnSpPr>
          <p:spPr>
            <a:xfrm>
              <a:off x="6133582" y="1759620"/>
              <a:ext cx="83205" cy="425793"/>
            </a:xfrm>
            <a:prstGeom prst="straightConnector1">
              <a:avLst/>
            </a:prstGeom>
            <a:ln w="95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FCEB5438-FFCA-43D3-97EB-7BC855B9C010}"/>
                </a:ext>
              </a:extLst>
            </p:cNvPr>
            <p:cNvSpPr txBox="1"/>
            <p:nvPr/>
          </p:nvSpPr>
          <p:spPr>
            <a:xfrm>
              <a:off x="2043249" y="3334782"/>
              <a:ext cx="18260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293DFF"/>
                  </a:solidFill>
                </a:rPr>
                <a:t>mesure peu bruitée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7AADE216-2B6E-4C36-BED0-723A7B8F24AB}"/>
                </a:ext>
              </a:extLst>
            </p:cNvPr>
            <p:cNvSpPr txBox="1"/>
            <p:nvPr/>
          </p:nvSpPr>
          <p:spPr>
            <a:xfrm>
              <a:off x="5274950" y="3334782"/>
              <a:ext cx="16118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293DFF"/>
                  </a:solidFill>
                </a:rPr>
                <a:t>mesure classique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ECD1B94E-152D-4848-9AC3-E5966D562020}"/>
                </a:ext>
              </a:extLst>
            </p:cNvPr>
            <p:cNvSpPr txBox="1"/>
            <p:nvPr/>
          </p:nvSpPr>
          <p:spPr>
            <a:xfrm>
              <a:off x="9428881" y="3334782"/>
              <a:ext cx="23578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rgbClr val="293DFF"/>
                  </a:solidFill>
                </a:rPr>
                <a:t>mesure fortement bruitée</a:t>
              </a:r>
            </a:p>
          </p:txBody>
        </p:sp>
      </p:grpSp>
      <p:sp>
        <p:nvSpPr>
          <p:cNvPr id="30" name="ZoneTexte 29">
            <a:extLst>
              <a:ext uri="{FF2B5EF4-FFF2-40B4-BE49-F238E27FC236}">
                <a16:creationId xmlns:a16="http://schemas.microsoft.com/office/drawing/2014/main" id="{ABC898F6-6811-430E-BB45-95C72AC80A29}"/>
              </a:ext>
            </a:extLst>
          </p:cNvPr>
          <p:cNvSpPr txBox="1"/>
          <p:nvPr/>
        </p:nvSpPr>
        <p:spPr>
          <a:xfrm>
            <a:off x="805109" y="1704550"/>
            <a:ext cx="28853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500" dirty="0"/>
              <a:t>images : </a:t>
            </a:r>
            <a:r>
              <a:rPr lang="fr-FR" sz="1500" dirty="0">
                <a:hlinkClick r:id="rId5"/>
              </a:rPr>
              <a:t>astrophysique sur mesure</a:t>
            </a:r>
            <a:endParaRPr lang="fr-FR" sz="1500" dirty="0"/>
          </a:p>
        </p:txBody>
      </p: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2884E2D4-713E-4C4E-BECE-7EFC94150004}"/>
              </a:ext>
            </a:extLst>
          </p:cNvPr>
          <p:cNvGrpSpPr/>
          <p:nvPr/>
        </p:nvGrpSpPr>
        <p:grpSpPr>
          <a:xfrm>
            <a:off x="2835197" y="1722216"/>
            <a:ext cx="9020838" cy="1681939"/>
            <a:chOff x="2835197" y="1722216"/>
            <a:chExt cx="9020838" cy="16819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8387CC34-9290-4F1D-B551-EF8EF2D5B5C9}"/>
                    </a:ext>
                  </a:extLst>
                </p:cNvPr>
                <p:cNvSpPr txBox="1"/>
                <p:nvPr/>
              </p:nvSpPr>
              <p:spPr>
                <a:xfrm>
                  <a:off x="6241462" y="1722216"/>
                  <a:ext cx="99886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𝑟𝑠𝑏</m:t>
                        </m:r>
                        <m:r>
                          <a:rPr lang="fr-FR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→∞</m:t>
                        </m:r>
                      </m:oMath>
                    </m:oMathPara>
                  </a14:m>
                  <a:endParaRPr lang="fr-FR" sz="1600" i="1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ZoneTexte 34">
                  <a:extLst>
                    <a:ext uri="{FF2B5EF4-FFF2-40B4-BE49-F238E27FC236}">
                      <a16:creationId xmlns:a16="http://schemas.microsoft.com/office/drawing/2014/main" id="{8387CC34-9290-4F1D-B551-EF8EF2D5B5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1462" y="1722216"/>
                  <a:ext cx="998863" cy="33855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89C1CE43-8225-4B20-A891-4C3BB7661E0A}"/>
                    </a:ext>
                  </a:extLst>
                </p:cNvPr>
                <p:cNvSpPr txBox="1"/>
                <p:nvPr/>
              </p:nvSpPr>
              <p:spPr>
                <a:xfrm>
                  <a:off x="2835197" y="3065601"/>
                  <a:ext cx="10341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</a:rPr>
                          <m:t>𝑟𝑠𝑏</m:t>
                        </m:r>
                        <m:r>
                          <a:rPr lang="fr-FR" sz="1600" b="0" i="1" smtClean="0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</a:rPr>
                          <m:t>&lt;50</m:t>
                        </m:r>
                      </m:oMath>
                    </m:oMathPara>
                  </a14:m>
                  <a:endParaRPr lang="fr-FR" sz="1600" i="1" dirty="0">
                    <a:solidFill>
                      <a:srgbClr val="293DFF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ZoneTexte 55">
                  <a:extLst>
                    <a:ext uri="{FF2B5EF4-FFF2-40B4-BE49-F238E27FC236}">
                      <a16:creationId xmlns:a16="http://schemas.microsoft.com/office/drawing/2014/main" id="{89C1CE43-8225-4B20-A891-4C3BB7661E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5197" y="3065601"/>
                  <a:ext cx="1034129" cy="33855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A4015147-FEE1-4881-A139-AF4A2A2D5563}"/>
                    </a:ext>
                  </a:extLst>
                </p:cNvPr>
                <p:cNvSpPr txBox="1"/>
                <p:nvPr/>
              </p:nvSpPr>
              <p:spPr>
                <a:xfrm>
                  <a:off x="5691208" y="3065601"/>
                  <a:ext cx="152965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</a:rPr>
                          <m:t>20&lt;</m:t>
                        </m:r>
                        <m:r>
                          <a:rPr lang="fr-FR" sz="1600" b="0" i="1" smtClean="0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</a:rPr>
                          <m:t>𝑟𝑠𝑏</m:t>
                        </m:r>
                        <m:r>
                          <a:rPr lang="fr-FR" sz="1600" b="0" i="1" smtClean="0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</a:rPr>
                          <m:t>&lt;10</m:t>
                        </m:r>
                      </m:oMath>
                    </m:oMathPara>
                  </a14:m>
                  <a:endParaRPr lang="fr-FR" sz="1600" i="1" dirty="0">
                    <a:solidFill>
                      <a:srgbClr val="293DFF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ZoneTexte 57">
                  <a:extLst>
                    <a:ext uri="{FF2B5EF4-FFF2-40B4-BE49-F238E27FC236}">
                      <a16:creationId xmlns:a16="http://schemas.microsoft.com/office/drawing/2014/main" id="{A4015147-FEE1-4881-A139-AF4A2A2D55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1208" y="3065601"/>
                  <a:ext cx="1529650" cy="338554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91BAFC2-F645-4088-A0A8-77F3C3BC8D11}"/>
                    </a:ext>
                  </a:extLst>
                </p:cNvPr>
                <p:cNvSpPr txBox="1"/>
                <p:nvPr/>
              </p:nvSpPr>
              <p:spPr>
                <a:xfrm>
                  <a:off x="10554012" y="3065601"/>
                  <a:ext cx="130202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</a:rPr>
                          <m:t>5&lt;</m:t>
                        </m:r>
                        <m:r>
                          <a:rPr lang="fr-FR" sz="1600" b="0" i="1" smtClean="0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</a:rPr>
                          <m:t>𝑟𝑠𝑏</m:t>
                        </m:r>
                        <m:r>
                          <a:rPr lang="fr-FR" sz="1600" b="0" i="1" smtClean="0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</a:rPr>
                          <m:t>&lt;2</m:t>
                        </m:r>
                      </m:oMath>
                    </m:oMathPara>
                  </a14:m>
                  <a:endParaRPr lang="fr-FR" sz="1600" i="1" dirty="0">
                    <a:solidFill>
                      <a:srgbClr val="293DFF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ZoneTexte 58">
                  <a:extLst>
                    <a:ext uri="{FF2B5EF4-FFF2-40B4-BE49-F238E27FC236}">
                      <a16:creationId xmlns:a16="http://schemas.microsoft.com/office/drawing/2014/main" id="{791BAFC2-F645-4088-A0A8-77F3C3BC8D1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4012" y="3065601"/>
                  <a:ext cx="1302023" cy="33855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ZoneTexte 65">
            <a:extLst>
              <a:ext uri="{FF2B5EF4-FFF2-40B4-BE49-F238E27FC236}">
                <a16:creationId xmlns:a16="http://schemas.microsoft.com/office/drawing/2014/main" id="{B133FBFC-6F1A-4182-8F73-E5B19551979A}"/>
              </a:ext>
            </a:extLst>
          </p:cNvPr>
          <p:cNvSpPr txBox="1"/>
          <p:nvPr/>
        </p:nvSpPr>
        <p:spPr>
          <a:xfrm>
            <a:off x="814079" y="5666364"/>
            <a:ext cx="10722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err="1">
                <a:solidFill>
                  <a:srgbClr val="002060"/>
                </a:solidFill>
              </a:rPr>
              <a:t>Rmq</a:t>
            </a:r>
            <a:r>
              <a:rPr lang="fr-FR" sz="1600" dirty="0">
                <a:solidFill>
                  <a:srgbClr val="002060"/>
                </a:solidFill>
              </a:rPr>
              <a:t> : les exemples abordés dans cette capsule sont en 1D, mais la moyenne peut être appliquée à des éléments 2D (exemple une image, on peut appliquer un lissage sur les lignes et sur les colonnes, c’est une technique de « flou » numérique), 3D (classiquement utilisé pour de l’imagerie 3D : IRM, échographie 3D…)</a:t>
            </a:r>
            <a:endParaRPr lang="fr-FR" sz="1600" u="sng" dirty="0">
              <a:solidFill>
                <a:srgbClr val="002060"/>
              </a:solidFill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7D1CDCC-A12F-49EB-9210-E3117784E5A3}"/>
              </a:ext>
            </a:extLst>
          </p:cNvPr>
          <p:cNvSpPr txBox="1"/>
          <p:nvPr/>
        </p:nvSpPr>
        <p:spPr>
          <a:xfrm>
            <a:off x="805109" y="5001132"/>
            <a:ext cx="1105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Pour une mesure faiblement à moyennement bruitée, ou soumise à des perturbations très impulsionnelles, on utilisera des techniques de lissage classiques, la plus courante étant la moyenne glissante, objet de cette capsule.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524B4727-7D69-44A9-B82E-FC2D6A5E1EEE}"/>
              </a:ext>
            </a:extLst>
          </p:cNvPr>
          <p:cNvGrpSpPr/>
          <p:nvPr/>
        </p:nvGrpSpPr>
        <p:grpSpPr>
          <a:xfrm>
            <a:off x="1625917" y="2002209"/>
            <a:ext cx="9277708" cy="3578619"/>
            <a:chOff x="1625917" y="2002209"/>
            <a:chExt cx="9277708" cy="3578619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08407B5C-2433-417C-8DA3-FB6F7E3B3F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25917" y="2002209"/>
              <a:ext cx="9277708" cy="2475542"/>
            </a:xfrm>
            <a:prstGeom prst="rect">
              <a:avLst/>
            </a:prstGeom>
          </p:spPr>
        </p:pic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0FB4A4A-37C9-42BE-B290-A4A035C7EF3D}"/>
                </a:ext>
              </a:extLst>
            </p:cNvPr>
            <p:cNvSpPr txBox="1"/>
            <p:nvPr/>
          </p:nvSpPr>
          <p:spPr>
            <a:xfrm>
              <a:off x="1625917" y="4503610"/>
              <a:ext cx="793718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rgbClr val="FF0000"/>
                  </a:solidFill>
                </a:rPr>
                <a:t>ce genre d’image peut être largement « améliorée » par un lissage bien paramétré</a:t>
              </a:r>
            </a:p>
            <a:p>
              <a:r>
                <a:rPr lang="fr-FR" sz="1600" dirty="0">
                  <a:solidFill>
                    <a:srgbClr val="FF0000"/>
                  </a:solidFill>
                </a:rPr>
                <a:t>(alors que sur une photo nette, on constate plutôt la diminution du piqué) </a:t>
              </a:r>
              <a:br>
                <a:rPr lang="fr-FR" sz="1600" dirty="0">
                  <a:solidFill>
                    <a:srgbClr val="FF0000"/>
                  </a:solidFill>
                </a:rPr>
              </a:br>
              <a:r>
                <a:rPr lang="fr-FR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la qualité d’image est liée à la précision des contours (abaissée par un flou)</a:t>
              </a:r>
              <a:br>
                <a:rPr lang="fr-FR" sz="1600" dirty="0">
                  <a:solidFill>
                    <a:srgbClr val="FF0000"/>
                  </a:solidFill>
                  <a:sym typeface="Wingdings" panose="05000000000000000000" pitchFamily="2" charset="2"/>
                </a:rPr>
              </a:br>
              <a:r>
                <a:rPr lang="fr-FR" sz="1600" dirty="0">
                  <a:solidFill>
                    <a:srgbClr val="FF0000"/>
                  </a:solidFill>
                  <a:sym typeface="Wingdings" panose="05000000000000000000" pitchFamily="2" charset="2"/>
                </a:rPr>
                <a:t>alors que le rapport signal sur bruit est lié aux pixels aberrants (« lissés » par le flou) </a:t>
              </a:r>
              <a:endParaRPr lang="fr-FR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4FE190D9-BE9A-4D0C-B00F-2B99FBDDC6AE}"/>
                </a:ext>
              </a:extLst>
            </p:cNvPr>
            <p:cNvCxnSpPr/>
            <p:nvPr/>
          </p:nvCxnSpPr>
          <p:spPr>
            <a:xfrm flipH="1" flipV="1">
              <a:off x="2371725" y="3802818"/>
              <a:ext cx="463472" cy="78373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D026BD4D-8191-4F59-8D33-60B7E7B7D044}"/>
              </a:ext>
            </a:extLst>
          </p:cNvPr>
          <p:cNvGrpSpPr/>
          <p:nvPr/>
        </p:nvGrpSpPr>
        <p:grpSpPr>
          <a:xfrm>
            <a:off x="8779154" y="4473341"/>
            <a:ext cx="3097837" cy="1338724"/>
            <a:chOff x="8769629" y="4473341"/>
            <a:chExt cx="3097837" cy="1338724"/>
          </a:xfrm>
        </p:grpSpPr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0A49D225-31F3-40B9-AF0E-3E7F67218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9439" y="4501058"/>
              <a:ext cx="1247702" cy="1244419"/>
            </a:xfrm>
            <a:prstGeom prst="rect">
              <a:avLst/>
            </a:prstGeom>
          </p:spPr>
        </p:pic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376BB47C-5C4E-491E-A770-046233740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9409" y="4501058"/>
              <a:ext cx="1247702" cy="1244419"/>
            </a:xfrm>
            <a:prstGeom prst="rect">
              <a:avLst/>
            </a:prstGeom>
          </p:spPr>
        </p:pic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744F2FC0-5945-4631-82D9-4A5D24D300CD}"/>
                </a:ext>
              </a:extLst>
            </p:cNvPr>
            <p:cNvSpPr txBox="1"/>
            <p:nvPr/>
          </p:nvSpPr>
          <p:spPr>
            <a:xfrm>
              <a:off x="8769629" y="4473341"/>
              <a:ext cx="5751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nette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1781AB1A-4E05-41EE-A13C-85C312D25F2B}"/>
                </a:ext>
              </a:extLst>
            </p:cNvPr>
            <p:cNvSpPr txBox="1"/>
            <p:nvPr/>
          </p:nvSpPr>
          <p:spPr>
            <a:xfrm>
              <a:off x="10124456" y="4473341"/>
              <a:ext cx="7085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>
                  <a:solidFill>
                    <a:schemeClr val="bg1"/>
                  </a:solidFill>
                </a:rPr>
                <a:t>floutée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93797FF1-2D72-40F5-9B89-7115C3142FE1}"/>
                </a:ext>
              </a:extLst>
            </p:cNvPr>
            <p:cNvSpPr txBox="1"/>
            <p:nvPr/>
          </p:nvSpPr>
          <p:spPr>
            <a:xfrm rot="16200000">
              <a:off x="10989886" y="4934485"/>
              <a:ext cx="12319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Crédit photo :</a:t>
              </a:r>
              <a:br>
                <a:rPr lang="fr-FR" sz="1400" dirty="0"/>
              </a:br>
              <a:r>
                <a:rPr lang="fr-FR" sz="1400" dirty="0"/>
                <a:t> Playboy, 1972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057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e 43">
            <a:extLst>
              <a:ext uri="{FF2B5EF4-FFF2-40B4-BE49-F238E27FC236}">
                <a16:creationId xmlns:a16="http://schemas.microsoft.com/office/drawing/2014/main" id="{805A8E00-00EC-4588-92F8-486E0660B189}"/>
              </a:ext>
            </a:extLst>
          </p:cNvPr>
          <p:cNvGrpSpPr/>
          <p:nvPr/>
        </p:nvGrpSpPr>
        <p:grpSpPr>
          <a:xfrm>
            <a:off x="619900" y="2692327"/>
            <a:ext cx="11286350" cy="3956123"/>
            <a:chOff x="619900" y="2692327"/>
            <a:chExt cx="11286350" cy="3956123"/>
          </a:xfrm>
        </p:grpSpPr>
        <p:sp>
          <p:nvSpPr>
            <p:cNvPr id="63" name="Rectangle à coins arrondis 78">
              <a:extLst>
                <a:ext uri="{FF2B5EF4-FFF2-40B4-BE49-F238E27FC236}">
                  <a16:creationId xmlns:a16="http://schemas.microsoft.com/office/drawing/2014/main" id="{3A3178F1-246F-4BAF-BB03-279D5F2C2661}"/>
                </a:ext>
              </a:extLst>
            </p:cNvPr>
            <p:cNvSpPr/>
            <p:nvPr/>
          </p:nvSpPr>
          <p:spPr>
            <a:xfrm>
              <a:off x="619900" y="2699911"/>
              <a:ext cx="11286350" cy="394853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>
              <a:solidFill>
                <a:srgbClr val="4F9707"/>
              </a:solidFill>
            </a:ln>
            <a:effectLst>
              <a:outerShdw blurRad="508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5567BC2F-EB8B-4B3E-891D-4A48016123E8}"/>
                </a:ext>
              </a:extLst>
            </p:cNvPr>
            <p:cNvSpPr txBox="1"/>
            <p:nvPr/>
          </p:nvSpPr>
          <p:spPr>
            <a:xfrm>
              <a:off x="7097388" y="414376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7665824A-8B05-4F55-9B4C-F8FC0018EB68}"/>
                </a:ext>
              </a:extLst>
            </p:cNvPr>
            <p:cNvGrpSpPr/>
            <p:nvPr/>
          </p:nvGrpSpPr>
          <p:grpSpPr>
            <a:xfrm>
              <a:off x="7339553" y="3155388"/>
              <a:ext cx="4041765" cy="1554480"/>
              <a:chOff x="7250653" y="3193488"/>
              <a:chExt cx="4041765" cy="1554480"/>
            </a:xfrm>
          </p:grpSpPr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B134E79D-16C1-4E8C-A7B1-0AF333E2A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8049" y="4747968"/>
                <a:ext cx="403436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Connecteur droit 118">
                <a:extLst>
                  <a:ext uri="{FF2B5EF4-FFF2-40B4-BE49-F238E27FC236}">
                    <a16:creationId xmlns:a16="http://schemas.microsoft.com/office/drawing/2014/main" id="{E1E14B35-7F95-4E67-B236-EED288FDC28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6200" y="4359348"/>
                <a:ext cx="403436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cteur droit 120">
                <a:extLst>
                  <a:ext uri="{FF2B5EF4-FFF2-40B4-BE49-F238E27FC236}">
                    <a16:creationId xmlns:a16="http://schemas.microsoft.com/office/drawing/2014/main" id="{12C41F14-913A-4D2E-9464-C3ADB8CB1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4351" y="3970728"/>
                <a:ext cx="403436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47BFF44D-4EE2-4CD5-B8DC-CCB4FEA787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2502" y="3582108"/>
                <a:ext cx="403436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Connecteur droit 124">
                <a:extLst>
                  <a:ext uri="{FF2B5EF4-FFF2-40B4-BE49-F238E27FC236}">
                    <a16:creationId xmlns:a16="http://schemas.microsoft.com/office/drawing/2014/main" id="{9DBF05C5-CB62-46BA-B44B-B262FBD66C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0653" y="3193488"/>
                <a:ext cx="4034369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8FD2EB6-90BA-4F1B-9DF5-3483ADB712DF}"/>
                </a:ext>
              </a:extLst>
            </p:cNvPr>
            <p:cNvSpPr/>
            <p:nvPr/>
          </p:nvSpPr>
          <p:spPr>
            <a:xfrm>
              <a:off x="637625" y="2692327"/>
              <a:ext cx="14545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6600"/>
                  </a:solidFill>
                </a:rPr>
                <a:t>Exemple fictif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5668BD68-FA99-4B3B-BE40-7354BE8E7AA9}"/>
                    </a:ext>
                  </a:extLst>
                </p:cNvPr>
                <p:cNvSpPr txBox="1"/>
                <p:nvPr/>
              </p:nvSpPr>
              <p:spPr>
                <a:xfrm>
                  <a:off x="799648" y="3037625"/>
                  <a:ext cx="474941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b="0" dirty="0">
                      <a:solidFill>
                        <a:srgbClr val="002060"/>
                      </a:solidFill>
                    </a:rPr>
                    <a:t>Soit </a:t>
                  </a:r>
                  <a14:m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2,3,4,2,4,3,4,5,4,5,5</m:t>
                          </m:r>
                        </m:e>
                      </m:d>
                    </m:oMath>
                  </a14:m>
                  <a:r>
                    <a:rPr lang="fr-FR" sz="1600" dirty="0">
                      <a:solidFill>
                        <a:srgbClr val="002060"/>
                      </a:solidFill>
                    </a:rPr>
                    <a:t> de taille </a:t>
                  </a:r>
                  <a:r>
                    <a:rPr lang="fr-FR" sz="1600" i="1" dirty="0">
                      <a:solidFill>
                        <a:srgbClr val="002060"/>
                      </a:solidFill>
                    </a:rPr>
                    <a:t>N</a:t>
                  </a:r>
                  <a:r>
                    <a:rPr lang="fr-FR" sz="1600" dirty="0">
                      <a:solidFill>
                        <a:srgbClr val="002060"/>
                      </a:solidFill>
                    </a:rPr>
                    <a:t> = 11</a:t>
                  </a:r>
                </a:p>
              </p:txBody>
            </p:sp>
          </mc:Choice>
          <mc:Fallback xmlns="">
            <p:sp>
              <p:nvSpPr>
                <p:cNvPr id="65" name="ZoneTexte 64">
                  <a:extLst>
                    <a:ext uri="{FF2B5EF4-FFF2-40B4-BE49-F238E27FC236}">
                      <a16:creationId xmlns:a16="http://schemas.microsoft.com/office/drawing/2014/main" id="{5668BD68-FA99-4B3B-BE40-7354BE8E7A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648" y="3037625"/>
                  <a:ext cx="4749416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642" t="-5357" b="-21429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914CC7A6-2D6B-4F4B-A2B9-EA405F43B1FA}"/>
                </a:ext>
              </a:extLst>
            </p:cNvPr>
            <p:cNvCxnSpPr/>
            <p:nvPr/>
          </p:nvCxnSpPr>
          <p:spPr>
            <a:xfrm>
              <a:off x="7346950" y="5105400"/>
              <a:ext cx="42862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1A0EE5D-32F3-4233-938F-62BF45FA51E3}"/>
                </a:ext>
              </a:extLst>
            </p:cNvPr>
            <p:cNvSpPr txBox="1"/>
            <p:nvPr/>
          </p:nvSpPr>
          <p:spPr>
            <a:xfrm>
              <a:off x="10905066" y="4782015"/>
              <a:ext cx="952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position </a:t>
              </a:r>
              <a:r>
                <a:rPr lang="fr-FR" sz="1600" i="1" dirty="0"/>
                <a:t>i</a:t>
              </a:r>
            </a:p>
          </p:txBody>
        </p:sp>
        <p:cxnSp>
          <p:nvCxnSpPr>
            <p:cNvPr id="9" name="Connecteur droit avec flèche 8">
              <a:extLst>
                <a:ext uri="{FF2B5EF4-FFF2-40B4-BE49-F238E27FC236}">
                  <a16:creationId xmlns:a16="http://schemas.microsoft.com/office/drawing/2014/main" id="{8D14736D-C391-46D6-8770-68CB28F8CB4F}"/>
                </a:ext>
              </a:extLst>
            </p:cNvPr>
            <p:cNvCxnSpPr/>
            <p:nvPr/>
          </p:nvCxnSpPr>
          <p:spPr>
            <a:xfrm flipV="1">
              <a:off x="7346950" y="2999525"/>
              <a:ext cx="0" cy="211346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F4367A0-390C-40B6-B931-FBD31333EB41}"/>
                </a:ext>
              </a:extLst>
            </p:cNvPr>
            <p:cNvSpPr txBox="1"/>
            <p:nvPr/>
          </p:nvSpPr>
          <p:spPr>
            <a:xfrm>
              <a:off x="7346950" y="2722251"/>
              <a:ext cx="3048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i="1" dirty="0"/>
                <a:t>x</a:t>
              </a:r>
              <a:r>
                <a:rPr lang="fr-FR" sz="1600" i="1" baseline="-25000" dirty="0"/>
                <a:t>i</a:t>
              </a:r>
              <a:endParaRPr lang="fr-FR" sz="1600" i="1" dirty="0"/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2A698BD-A3A5-4CAB-9A59-F72EA55F267B}"/>
                </a:ext>
              </a:extLst>
            </p:cNvPr>
            <p:cNvGrpSpPr/>
            <p:nvPr/>
          </p:nvGrpSpPr>
          <p:grpSpPr>
            <a:xfrm>
              <a:off x="7738689" y="3077836"/>
              <a:ext cx="3548043" cy="2035149"/>
              <a:chOff x="7649789" y="3257550"/>
              <a:chExt cx="3548043" cy="1893535"/>
            </a:xfrm>
          </p:grpSpPr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28840106-7673-485A-A6A0-AE8D24FC3D12}"/>
                  </a:ext>
                </a:extLst>
              </p:cNvPr>
              <p:cNvCxnSpPr/>
              <p:nvPr/>
            </p:nvCxnSpPr>
            <p:spPr>
              <a:xfrm flipV="1">
                <a:off x="7649789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86F44B1F-7D01-4245-B31B-381E229B4383}"/>
                  </a:ext>
                </a:extLst>
              </p:cNvPr>
              <p:cNvCxnSpPr/>
              <p:nvPr/>
            </p:nvCxnSpPr>
            <p:spPr>
              <a:xfrm flipV="1">
                <a:off x="8043489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Connecteur droit 90">
                <a:extLst>
                  <a:ext uri="{FF2B5EF4-FFF2-40B4-BE49-F238E27FC236}">
                    <a16:creationId xmlns:a16="http://schemas.microsoft.com/office/drawing/2014/main" id="{0955A2C6-A76A-485B-9F66-C54CB030681D}"/>
                  </a:ext>
                </a:extLst>
              </p:cNvPr>
              <p:cNvCxnSpPr/>
              <p:nvPr/>
            </p:nvCxnSpPr>
            <p:spPr>
              <a:xfrm flipV="1">
                <a:off x="8437189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>
                <a:extLst>
                  <a:ext uri="{FF2B5EF4-FFF2-40B4-BE49-F238E27FC236}">
                    <a16:creationId xmlns:a16="http://schemas.microsoft.com/office/drawing/2014/main" id="{23BADDD9-45E2-4EF5-8BEA-143E8015DB07}"/>
                  </a:ext>
                </a:extLst>
              </p:cNvPr>
              <p:cNvCxnSpPr/>
              <p:nvPr/>
            </p:nvCxnSpPr>
            <p:spPr>
              <a:xfrm flipV="1">
                <a:off x="8830889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6F7498F2-64AE-4D14-96B9-5B59CC2175F1}"/>
                  </a:ext>
                </a:extLst>
              </p:cNvPr>
              <p:cNvCxnSpPr/>
              <p:nvPr/>
            </p:nvCxnSpPr>
            <p:spPr>
              <a:xfrm flipV="1">
                <a:off x="9227216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Connecteur droit 105">
                <a:extLst>
                  <a:ext uri="{FF2B5EF4-FFF2-40B4-BE49-F238E27FC236}">
                    <a16:creationId xmlns:a16="http://schemas.microsoft.com/office/drawing/2014/main" id="{2B31DCEC-8E93-4D74-A29C-73E65AEA9385}"/>
                  </a:ext>
                </a:extLst>
              </p:cNvPr>
              <p:cNvCxnSpPr/>
              <p:nvPr/>
            </p:nvCxnSpPr>
            <p:spPr>
              <a:xfrm flipV="1">
                <a:off x="9620916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>
                <a:extLst>
                  <a:ext uri="{FF2B5EF4-FFF2-40B4-BE49-F238E27FC236}">
                    <a16:creationId xmlns:a16="http://schemas.microsoft.com/office/drawing/2014/main" id="{372FA56D-0115-4A5A-8DE7-5979B93388A9}"/>
                  </a:ext>
                </a:extLst>
              </p:cNvPr>
              <p:cNvCxnSpPr/>
              <p:nvPr/>
            </p:nvCxnSpPr>
            <p:spPr>
              <a:xfrm flipV="1">
                <a:off x="10014616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110">
                <a:extLst>
                  <a:ext uri="{FF2B5EF4-FFF2-40B4-BE49-F238E27FC236}">
                    <a16:creationId xmlns:a16="http://schemas.microsoft.com/office/drawing/2014/main" id="{7267BEBF-E9E3-46E8-AE1D-3924DB878FFC}"/>
                  </a:ext>
                </a:extLst>
              </p:cNvPr>
              <p:cNvCxnSpPr/>
              <p:nvPr/>
            </p:nvCxnSpPr>
            <p:spPr>
              <a:xfrm flipV="1">
                <a:off x="10408316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>
                <a:extLst>
                  <a:ext uri="{FF2B5EF4-FFF2-40B4-BE49-F238E27FC236}">
                    <a16:creationId xmlns:a16="http://schemas.microsoft.com/office/drawing/2014/main" id="{21D19B69-9E18-44C9-8DDC-D948A162E5D5}"/>
                  </a:ext>
                </a:extLst>
              </p:cNvPr>
              <p:cNvCxnSpPr/>
              <p:nvPr/>
            </p:nvCxnSpPr>
            <p:spPr>
              <a:xfrm flipV="1">
                <a:off x="10804132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231AC681-7AEA-4A9C-847F-ED52F78B6674}"/>
                  </a:ext>
                </a:extLst>
              </p:cNvPr>
              <p:cNvCxnSpPr/>
              <p:nvPr/>
            </p:nvCxnSpPr>
            <p:spPr>
              <a:xfrm flipV="1">
                <a:off x="11197832" y="3257550"/>
                <a:ext cx="0" cy="189353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EEDFE90-DEB3-45E5-B4C8-8BFC460748F1}"/>
                </a:ext>
              </a:extLst>
            </p:cNvPr>
            <p:cNvSpPr txBox="1"/>
            <p:nvPr/>
          </p:nvSpPr>
          <p:spPr>
            <a:xfrm>
              <a:off x="7100158" y="4905701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0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117FE473-D30F-4B5B-AAC2-F796E8794E57}"/>
                </a:ext>
              </a:extLst>
            </p:cNvPr>
            <p:cNvSpPr txBox="1"/>
            <p:nvPr/>
          </p:nvSpPr>
          <p:spPr>
            <a:xfrm>
              <a:off x="7194073" y="505945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3536165B-A82F-401D-9274-9EAA9417B429}"/>
                </a:ext>
              </a:extLst>
            </p:cNvPr>
            <p:cNvSpPr txBox="1"/>
            <p:nvPr/>
          </p:nvSpPr>
          <p:spPr>
            <a:xfrm>
              <a:off x="7581069" y="50559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B93A9BC3-4596-4BD4-86A5-AC495FBE3003}"/>
                </a:ext>
              </a:extLst>
            </p:cNvPr>
            <p:cNvSpPr txBox="1"/>
            <p:nvPr/>
          </p:nvSpPr>
          <p:spPr>
            <a:xfrm>
              <a:off x="7982641" y="50559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4FD0B1F5-D23A-4A70-ADC0-90C7B93D491B}"/>
                </a:ext>
              </a:extLst>
            </p:cNvPr>
            <p:cNvSpPr txBox="1"/>
            <p:nvPr/>
          </p:nvSpPr>
          <p:spPr>
            <a:xfrm>
              <a:off x="8366065" y="505945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C440FD4B-ED13-423C-8E20-161485E3E4BD}"/>
                </a:ext>
              </a:extLst>
            </p:cNvPr>
            <p:cNvSpPr txBox="1"/>
            <p:nvPr/>
          </p:nvSpPr>
          <p:spPr>
            <a:xfrm>
              <a:off x="8753061" y="50559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7F589A82-00D1-4E24-9557-674057874404}"/>
                </a:ext>
              </a:extLst>
            </p:cNvPr>
            <p:cNvSpPr txBox="1"/>
            <p:nvPr/>
          </p:nvSpPr>
          <p:spPr>
            <a:xfrm>
              <a:off x="9154633" y="50559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3C9F9D71-CC4E-4F61-AC7B-BBDE1F512E30}"/>
                </a:ext>
              </a:extLst>
            </p:cNvPr>
            <p:cNvSpPr txBox="1"/>
            <p:nvPr/>
          </p:nvSpPr>
          <p:spPr>
            <a:xfrm>
              <a:off x="9554823" y="50559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E6D96E07-00F1-45EB-AAE6-386E90C05090}"/>
                </a:ext>
              </a:extLst>
            </p:cNvPr>
            <p:cNvSpPr txBox="1"/>
            <p:nvPr/>
          </p:nvSpPr>
          <p:spPr>
            <a:xfrm>
              <a:off x="9956395" y="505591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952F900F-642C-4FB0-A8DA-361444D9042D}"/>
                </a:ext>
              </a:extLst>
            </p:cNvPr>
            <p:cNvSpPr txBox="1"/>
            <p:nvPr/>
          </p:nvSpPr>
          <p:spPr>
            <a:xfrm>
              <a:off x="10339819" y="505945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9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BE8F1C42-4BB1-4E74-A925-FAD4DF466DCA}"/>
                </a:ext>
              </a:extLst>
            </p:cNvPr>
            <p:cNvSpPr txBox="1"/>
            <p:nvPr/>
          </p:nvSpPr>
          <p:spPr>
            <a:xfrm>
              <a:off x="10688715" y="505591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10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0390AB25-EEB3-4ACA-A518-DDD2A9B4480F}"/>
                </a:ext>
              </a:extLst>
            </p:cNvPr>
            <p:cNvSpPr txBox="1"/>
            <p:nvPr/>
          </p:nvSpPr>
          <p:spPr>
            <a:xfrm>
              <a:off x="7097388" y="4544076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37071D76-467A-4817-A2DC-CB7A2F59547E}"/>
                </a:ext>
              </a:extLst>
            </p:cNvPr>
            <p:cNvSpPr txBox="1"/>
            <p:nvPr/>
          </p:nvSpPr>
          <p:spPr>
            <a:xfrm>
              <a:off x="7097388" y="3754020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ZoneTexte 154">
                  <a:extLst>
                    <a:ext uri="{FF2B5EF4-FFF2-40B4-BE49-F238E27FC236}">
                      <a16:creationId xmlns:a16="http://schemas.microsoft.com/office/drawing/2014/main" id="{83DAC01C-DD9E-4EFD-9D18-CD97B052DB53}"/>
                    </a:ext>
                  </a:extLst>
                </p:cNvPr>
                <p:cNvSpPr txBox="1"/>
                <p:nvPr/>
              </p:nvSpPr>
              <p:spPr>
                <a:xfrm>
                  <a:off x="799648" y="3331355"/>
                  <a:ext cx="5742588" cy="941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>
                      <a:solidFill>
                        <a:srgbClr val="002060"/>
                      </a:solidFill>
                    </a:rPr>
                    <a:t>On cherche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fr-FR" sz="1600" dirty="0">
                      <a:solidFill>
                        <a:srgbClr val="002060"/>
                      </a:solidFill>
                    </a:rPr>
                    <a:t> obtenu par moyenne glissante sur </a:t>
                  </a:r>
                  <a14:m>
                    <m:oMath xmlns:m="http://schemas.openxmlformats.org/officeDocument/2006/math"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fr-FR" sz="1600" dirty="0">
                      <a:solidFill>
                        <a:srgbClr val="002060"/>
                      </a:solidFill>
                    </a:rPr>
                    <a:t> avec une fenêtre de taille </a:t>
                  </a:r>
                  <a:r>
                    <a:rPr lang="fr-FR" sz="1600" i="1" dirty="0">
                      <a:solidFill>
                        <a:srgbClr val="002060"/>
                      </a:solidFill>
                    </a:rPr>
                    <a:t>δ</a:t>
                  </a:r>
                  <a:r>
                    <a:rPr lang="fr-FR" sz="1600" dirty="0">
                      <a:solidFill>
                        <a:srgbClr val="002060"/>
                      </a:solidFill>
                    </a:rPr>
                    <a:t> = 3, centrée sur la valeur </a:t>
                  </a:r>
                  <a:r>
                    <a:rPr lang="fr-FR" sz="1600" i="1" dirty="0">
                      <a:solidFill>
                        <a:srgbClr val="002060"/>
                      </a:solidFill>
                    </a:rPr>
                    <a:t>i </a:t>
                  </a:r>
                  <a:r>
                    <a:rPr lang="fr-FR" sz="1600" dirty="0">
                      <a:solidFill>
                        <a:srgbClr val="002060"/>
                      </a:solidFill>
                    </a:rPr>
                    <a:t>:</a:t>
                  </a:r>
                </a:p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fr-FR" sz="1600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fr-FR" sz="16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fr-FR" sz="16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fr-FR" sz="1600" dirty="0">
                      <a:solidFill>
                        <a:srgbClr val="00206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55" name="ZoneTexte 154">
                  <a:extLst>
                    <a:ext uri="{FF2B5EF4-FFF2-40B4-BE49-F238E27FC236}">
                      <a16:creationId xmlns:a16="http://schemas.microsoft.com/office/drawing/2014/main" id="{83DAC01C-DD9E-4EFD-9D18-CD97B052DB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9648" y="3331355"/>
                  <a:ext cx="5742588" cy="941668"/>
                </a:xfrm>
                <a:prstGeom prst="rect">
                  <a:avLst/>
                </a:prstGeom>
                <a:blipFill>
                  <a:blip r:embed="rId4"/>
                  <a:stretch>
                    <a:fillRect l="-531" t="-193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E6580C67-A7CD-4B36-9BF5-2A75FB271A64}"/>
                </a:ext>
              </a:extLst>
            </p:cNvPr>
            <p:cNvSpPr txBox="1"/>
            <p:nvPr/>
          </p:nvSpPr>
          <p:spPr>
            <a:xfrm>
              <a:off x="11092927" y="505591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11</a:t>
              </a:r>
            </a:p>
          </p:txBody>
        </p:sp>
      </p:grp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3C189862-7853-47E2-A51F-DBBAF0F16CA6}"/>
              </a:ext>
            </a:extLst>
          </p:cNvPr>
          <p:cNvSpPr/>
          <p:nvPr/>
        </p:nvSpPr>
        <p:spPr>
          <a:xfrm>
            <a:off x="828675" y="4278666"/>
            <a:ext cx="10858500" cy="2209800"/>
          </a:xfrm>
          <a:custGeom>
            <a:avLst/>
            <a:gdLst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626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499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499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626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56325 w 10858500"/>
              <a:gd name="connsiteY5" fmla="*/ 1143000 h 2209800"/>
              <a:gd name="connsiteX6" fmla="*/ 6153150 w 10858500"/>
              <a:gd name="connsiteY6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0" h="2209800">
                <a:moveTo>
                  <a:pt x="6153150" y="0"/>
                </a:moveTo>
                <a:lnTo>
                  <a:pt x="0" y="0"/>
                </a:lnTo>
                <a:lnTo>
                  <a:pt x="0" y="2209800"/>
                </a:lnTo>
                <a:lnTo>
                  <a:pt x="10858500" y="2209800"/>
                </a:lnTo>
                <a:lnTo>
                  <a:pt x="10858500" y="1143000"/>
                </a:lnTo>
                <a:lnTo>
                  <a:pt x="6156325" y="1143000"/>
                </a:lnTo>
                <a:cubicBezTo>
                  <a:pt x="6157383" y="762000"/>
                  <a:pt x="6152092" y="381000"/>
                  <a:pt x="615315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99F1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BD6465-7DBA-448F-B5C7-952CBE5DA53E}"/>
              </a:ext>
            </a:extLst>
          </p:cNvPr>
          <p:cNvSpPr txBox="1"/>
          <p:nvPr/>
        </p:nvSpPr>
        <p:spPr>
          <a:xfrm>
            <a:off x="-64294" y="6403649"/>
            <a:ext cx="46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9" name="Rectangle à coins arrondis 66">
            <a:extLst>
              <a:ext uri="{FF2B5EF4-FFF2-40B4-BE49-F238E27FC236}">
                <a16:creationId xmlns:a16="http://schemas.microsoft.com/office/drawing/2014/main" id="{D064A8F6-531A-40B1-B36F-B7CB7623D492}"/>
              </a:ext>
            </a:extLst>
          </p:cNvPr>
          <p:cNvSpPr/>
          <p:nvPr/>
        </p:nvSpPr>
        <p:spPr>
          <a:xfrm>
            <a:off x="619900" y="660130"/>
            <a:ext cx="10196266" cy="18869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CC00CC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0A19535-4AAE-42DC-B1E2-781D9C305F74}"/>
              </a:ext>
            </a:extLst>
          </p:cNvPr>
          <p:cNvSpPr/>
          <p:nvPr/>
        </p:nvSpPr>
        <p:spPr>
          <a:xfrm>
            <a:off x="619900" y="624450"/>
            <a:ext cx="3386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CC"/>
                </a:solidFill>
              </a:rPr>
              <a:t>Moyenne glissante simple – en 1D</a:t>
            </a:r>
            <a:endParaRPr lang="fr-FR" b="1" dirty="0">
              <a:solidFill>
                <a:srgbClr val="333399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3E358B-F7B6-4BB1-9587-05D6AB2492F5}"/>
              </a:ext>
            </a:extLst>
          </p:cNvPr>
          <p:cNvSpPr txBox="1"/>
          <p:nvPr/>
        </p:nvSpPr>
        <p:spPr>
          <a:xfrm>
            <a:off x="4734232" y="14748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1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1) Lissage par moyenne glissante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8286E8-64BC-4F0C-81F9-6B673B6E88E6}"/>
              </a:ext>
            </a:extLst>
          </p:cNvPr>
          <p:cNvSpPr/>
          <p:nvPr/>
        </p:nvSpPr>
        <p:spPr>
          <a:xfrm>
            <a:off x="1002800" y="1424530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652A070-A2A8-4363-B41B-394CF30DA41D}"/>
                  </a:ext>
                </a:extLst>
              </p:cNvPr>
              <p:cNvSpPr txBox="1"/>
              <p:nvPr/>
            </p:nvSpPr>
            <p:spPr>
              <a:xfrm>
                <a:off x="1256848" y="1364880"/>
                <a:ext cx="91915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appelle « </a:t>
                </a:r>
                <a:r>
                  <a:rPr lang="fr-FR" sz="1600" b="1" dirty="0">
                    <a:solidFill>
                      <a:srgbClr val="002060"/>
                    </a:solidFill>
                  </a:rPr>
                  <a:t>fenêtre</a:t>
                </a:r>
                <a:r>
                  <a:rPr lang="fr-FR" sz="1600" dirty="0">
                    <a:solidFill>
                      <a:srgbClr val="002060"/>
                    </a:solidFill>
                  </a:rPr>
                  <a:t> » un sous-élément de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, de taille fixée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. </a:t>
                </a:r>
                <a:br>
                  <a:rPr lang="fr-FR" sz="1600" dirty="0">
                    <a:solidFill>
                      <a:srgbClr val="002060"/>
                    </a:solidFill>
                  </a:rPr>
                </a:b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pour une position </a:t>
                </a:r>
                <a:r>
                  <a:rPr lang="fr-FR" sz="1600" i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donnée, la fenêtre va extraire </a:t>
                </a:r>
                <a:r>
                  <a:rPr lang="fr-FR" sz="1600" i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δ</a:t>
                </a: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éléments consécutifs </a:t>
                </a:r>
                <a:r>
                  <a:rPr lang="fr-FR" sz="1600" dirty="0">
                    <a:solidFill>
                      <a:srgbClr val="002060"/>
                    </a:solidFill>
                  </a:rPr>
                  <a:t>du vecteur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fr-FR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652A070-A2A8-4363-B41B-394CF30D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48" y="1364880"/>
                <a:ext cx="9191529" cy="584775"/>
              </a:xfrm>
              <a:prstGeom prst="rect">
                <a:avLst/>
              </a:prstGeom>
              <a:blipFill>
                <a:blip r:embed="rId5"/>
                <a:stretch>
                  <a:fillRect l="-332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B1C83D00-1D8F-498A-ACB9-1815F363BD39}"/>
              </a:ext>
            </a:extLst>
          </p:cNvPr>
          <p:cNvSpPr/>
          <p:nvPr/>
        </p:nvSpPr>
        <p:spPr>
          <a:xfrm>
            <a:off x="1002800" y="1993383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C58B740-CD7A-4418-BE0D-EF12E9963453}"/>
                  </a:ext>
                </a:extLst>
              </p:cNvPr>
              <p:cNvSpPr txBox="1"/>
              <p:nvPr/>
            </p:nvSpPr>
            <p:spPr>
              <a:xfrm>
                <a:off x="1256849" y="1933733"/>
                <a:ext cx="93767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crée un vecteur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b="1" dirty="0">
                    <a:solidFill>
                      <a:srgbClr val="002060"/>
                    </a:solidFill>
                  </a:rPr>
                  <a:t> </a:t>
                </a:r>
                <a:r>
                  <a:rPr lang="fr-FR" sz="1600" dirty="0">
                    <a:solidFill>
                      <a:srgbClr val="002060"/>
                    </a:solidFill>
                  </a:rPr>
                  <a:t>qui pour chaque position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i</a:t>
                </a:r>
                <a:r>
                  <a:rPr lang="fr-FR" sz="1600" dirty="0">
                    <a:solidFill>
                      <a:srgbClr val="002060"/>
                    </a:solidFill>
                  </a:rPr>
                  <a:t> renvoie la moyenne de la fenêtre lorsqu’elle est positionnée sur l’élément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C58B740-CD7A-4418-BE0D-EF12E996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49" y="1933733"/>
                <a:ext cx="9376738" cy="584775"/>
              </a:xfrm>
              <a:prstGeom prst="rect">
                <a:avLst/>
              </a:prstGeom>
              <a:blipFill>
                <a:blip r:embed="rId6"/>
                <a:stretch>
                  <a:fillRect l="-325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A0E8F89-06ED-47DF-A1B6-0B1087D851E8}"/>
                  </a:ext>
                </a:extLst>
              </p:cNvPr>
              <p:cNvSpPr txBox="1"/>
              <p:nvPr/>
            </p:nvSpPr>
            <p:spPr>
              <a:xfrm>
                <a:off x="894898" y="1029461"/>
                <a:ext cx="100165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Soit un vecteur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, correspondant aux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points de mesure réalisés (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est très grand)</a:t>
                </a: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A0E8F89-06ED-47DF-A1B6-0B1087D85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98" y="1029461"/>
                <a:ext cx="10016518" cy="338554"/>
              </a:xfrm>
              <a:prstGeom prst="rect">
                <a:avLst/>
              </a:prstGeom>
              <a:blipFill>
                <a:blip r:embed="rId7"/>
                <a:stretch>
                  <a:fillRect l="-365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ZoneTexte 150">
            <a:extLst>
              <a:ext uri="{FF2B5EF4-FFF2-40B4-BE49-F238E27FC236}">
                <a16:creationId xmlns:a16="http://schemas.microsoft.com/office/drawing/2014/main" id="{B652E12C-D634-4096-B3B3-71152F8E0C7D}"/>
              </a:ext>
            </a:extLst>
          </p:cNvPr>
          <p:cNvSpPr txBox="1"/>
          <p:nvPr/>
        </p:nvSpPr>
        <p:spPr>
          <a:xfrm>
            <a:off x="7085355" y="33799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8A087595-A269-4413-A6C0-517FE7FBE47E}"/>
              </a:ext>
            </a:extLst>
          </p:cNvPr>
          <p:cNvSpPr txBox="1"/>
          <p:nvPr/>
        </p:nvSpPr>
        <p:spPr>
          <a:xfrm>
            <a:off x="7094636" y="299766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9D814B3-9BA5-41C5-A878-368CD2F7A4F6}"/>
              </a:ext>
            </a:extLst>
          </p:cNvPr>
          <p:cNvSpPr/>
          <p:nvPr/>
        </p:nvSpPr>
        <p:spPr>
          <a:xfrm>
            <a:off x="823890" y="4391964"/>
            <a:ext cx="5164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E6E02"/>
                </a:solidFill>
              </a:rPr>
              <a:t>Q1 </a:t>
            </a:r>
            <a:r>
              <a:rPr lang="fr-FR" altLang="fr-FR" sz="1600" dirty="0">
                <a:solidFill>
                  <a:srgbClr val="002060"/>
                </a:solidFill>
                <a:cs typeface="Arial" panose="020B0604020202020204" pitchFamily="34" charset="0"/>
              </a:rPr>
              <a:t>– Sur cahier brouillon, tracer les 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x</a:t>
            </a:r>
            <a:r>
              <a:rPr lang="fr-FR" altLang="fr-FR" sz="1600" i="1" baseline="-25000" dirty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D26E19B-779D-438B-A290-DE21553AA706}"/>
                  </a:ext>
                </a:extLst>
              </p:cNvPr>
              <p:cNvSpPr/>
              <p:nvPr/>
            </p:nvSpPr>
            <p:spPr>
              <a:xfrm>
                <a:off x="823889" y="4707167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Q2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Que vaut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D26E19B-779D-438B-A290-DE21553AA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9" y="4707167"/>
                <a:ext cx="5164281" cy="338554"/>
              </a:xfrm>
              <a:prstGeom prst="rect">
                <a:avLst/>
              </a:prstGeom>
              <a:blipFill>
                <a:blip r:embed="rId8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8F5CF2D-AB77-46A3-815A-26E75922A905}"/>
                  </a:ext>
                </a:extLst>
              </p:cNvPr>
              <p:cNvSpPr/>
              <p:nvPr/>
            </p:nvSpPr>
            <p:spPr>
              <a:xfrm>
                <a:off x="823889" y="5603781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Q4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Faire «glisser» la fenêtre pour calculer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8F5CF2D-AB77-46A3-815A-26E75922A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9" y="5603781"/>
                <a:ext cx="5164281" cy="338554"/>
              </a:xfrm>
              <a:prstGeom prst="rect">
                <a:avLst/>
              </a:prstGeom>
              <a:blipFill>
                <a:blip r:embed="rId9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63E89D8-8364-43DC-9CA8-B8E9F4FE1E29}"/>
                  </a:ext>
                </a:extLst>
              </p:cNvPr>
              <p:cNvSpPr/>
              <p:nvPr/>
            </p:nvSpPr>
            <p:spPr>
              <a:xfrm>
                <a:off x="823888" y="5029039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Q3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Que valent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63E89D8-8364-43DC-9CA8-B8E9F4FE1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8" y="5029039"/>
                <a:ext cx="5164281" cy="338554"/>
              </a:xfrm>
              <a:prstGeom prst="rect">
                <a:avLst/>
              </a:prstGeom>
              <a:blipFill>
                <a:blip r:embed="rId10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ZoneTexte 44">
            <a:extLst>
              <a:ext uri="{FF2B5EF4-FFF2-40B4-BE49-F238E27FC236}">
                <a16:creationId xmlns:a16="http://schemas.microsoft.com/office/drawing/2014/main" id="{4DEC1F28-3545-4050-A5F4-DDBD4A37ADEF}"/>
              </a:ext>
            </a:extLst>
          </p:cNvPr>
          <p:cNvSpPr txBox="1"/>
          <p:nvPr/>
        </p:nvSpPr>
        <p:spPr>
          <a:xfrm rot="20536709">
            <a:off x="3697255" y="4859762"/>
            <a:ext cx="2611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jouez le jeu sur un brouillon !</a:t>
            </a:r>
          </a:p>
        </p:txBody>
      </p:sp>
    </p:spTree>
    <p:extLst>
      <p:ext uri="{BB962C8B-B14F-4D97-AF65-F5344CB8AC3E}">
        <p14:creationId xmlns:p14="http://schemas.microsoft.com/office/powerpoint/2010/main" val="185799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à coins arrondis 78">
            <a:extLst>
              <a:ext uri="{FF2B5EF4-FFF2-40B4-BE49-F238E27FC236}">
                <a16:creationId xmlns:a16="http://schemas.microsoft.com/office/drawing/2014/main" id="{3A3178F1-246F-4BAF-BB03-279D5F2C2661}"/>
              </a:ext>
            </a:extLst>
          </p:cNvPr>
          <p:cNvSpPr/>
          <p:nvPr/>
        </p:nvSpPr>
        <p:spPr>
          <a:xfrm>
            <a:off x="619900" y="2699911"/>
            <a:ext cx="11286350" cy="39485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4F9707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3C189862-7853-47E2-A51F-DBBAF0F16CA6}"/>
              </a:ext>
            </a:extLst>
          </p:cNvPr>
          <p:cNvSpPr/>
          <p:nvPr/>
        </p:nvSpPr>
        <p:spPr>
          <a:xfrm>
            <a:off x="828675" y="4278666"/>
            <a:ext cx="10858500" cy="2209800"/>
          </a:xfrm>
          <a:custGeom>
            <a:avLst/>
            <a:gdLst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626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499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499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626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56325 w 10858500"/>
              <a:gd name="connsiteY5" fmla="*/ 1143000 h 2209800"/>
              <a:gd name="connsiteX6" fmla="*/ 6153150 w 10858500"/>
              <a:gd name="connsiteY6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0" h="2209800">
                <a:moveTo>
                  <a:pt x="6153150" y="0"/>
                </a:moveTo>
                <a:lnTo>
                  <a:pt x="0" y="0"/>
                </a:lnTo>
                <a:lnTo>
                  <a:pt x="0" y="2209800"/>
                </a:lnTo>
                <a:lnTo>
                  <a:pt x="10858500" y="2209800"/>
                </a:lnTo>
                <a:lnTo>
                  <a:pt x="10858500" y="1143000"/>
                </a:lnTo>
                <a:lnTo>
                  <a:pt x="6156325" y="1143000"/>
                </a:lnTo>
                <a:cubicBezTo>
                  <a:pt x="6157383" y="762000"/>
                  <a:pt x="6152092" y="381000"/>
                  <a:pt x="615315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99F1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665824A-8B05-4F55-9B4C-F8FC0018EB68}"/>
              </a:ext>
            </a:extLst>
          </p:cNvPr>
          <p:cNvGrpSpPr/>
          <p:nvPr/>
        </p:nvGrpSpPr>
        <p:grpSpPr>
          <a:xfrm>
            <a:off x="7339553" y="3155388"/>
            <a:ext cx="4041765" cy="1554480"/>
            <a:chOff x="7250653" y="3193488"/>
            <a:chExt cx="4041765" cy="1554480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B134E79D-16C1-4E8C-A7B1-0AF333E2A27B}"/>
                </a:ext>
              </a:extLst>
            </p:cNvPr>
            <p:cNvCxnSpPr>
              <a:cxnSpLocks/>
            </p:cNvCxnSpPr>
            <p:nvPr/>
          </p:nvCxnSpPr>
          <p:spPr>
            <a:xfrm>
              <a:off x="7258049" y="474796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E1E14B35-7F95-4E67-B236-EED288FDC284}"/>
                </a:ext>
              </a:extLst>
            </p:cNvPr>
            <p:cNvCxnSpPr>
              <a:cxnSpLocks/>
            </p:cNvCxnSpPr>
            <p:nvPr/>
          </p:nvCxnSpPr>
          <p:spPr>
            <a:xfrm>
              <a:off x="7256200" y="435934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12C41F14-913A-4D2E-9464-C3ADB8CB1D64}"/>
                </a:ext>
              </a:extLst>
            </p:cNvPr>
            <p:cNvCxnSpPr>
              <a:cxnSpLocks/>
            </p:cNvCxnSpPr>
            <p:nvPr/>
          </p:nvCxnSpPr>
          <p:spPr>
            <a:xfrm>
              <a:off x="7254351" y="397072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47BFF44D-4EE2-4CD5-B8DC-CCB4FEA78719}"/>
                </a:ext>
              </a:extLst>
            </p:cNvPr>
            <p:cNvCxnSpPr>
              <a:cxnSpLocks/>
            </p:cNvCxnSpPr>
            <p:nvPr/>
          </p:nvCxnSpPr>
          <p:spPr>
            <a:xfrm>
              <a:off x="7252502" y="358210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9DBF05C5-CB62-46BA-B44B-B262FBD66C7F}"/>
                </a:ext>
              </a:extLst>
            </p:cNvPr>
            <p:cNvCxnSpPr>
              <a:cxnSpLocks/>
            </p:cNvCxnSpPr>
            <p:nvPr/>
          </p:nvCxnSpPr>
          <p:spPr>
            <a:xfrm>
              <a:off x="7250653" y="319348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9FA88DBC-E8C8-4B07-B18C-5ADDC95B97DC}"/>
              </a:ext>
            </a:extLst>
          </p:cNvPr>
          <p:cNvSpPr/>
          <p:nvPr/>
        </p:nvSpPr>
        <p:spPr>
          <a:xfrm>
            <a:off x="7350760" y="3154680"/>
            <a:ext cx="3939540" cy="1173480"/>
          </a:xfrm>
          <a:custGeom>
            <a:avLst/>
            <a:gdLst>
              <a:gd name="connsiteX0" fmla="*/ 0 w 3939540"/>
              <a:gd name="connsiteY0" fmla="*/ 1173480 h 1173480"/>
              <a:gd name="connsiteX1" fmla="*/ 784860 w 3939540"/>
              <a:gd name="connsiteY1" fmla="*/ 396240 h 1173480"/>
              <a:gd name="connsiteX2" fmla="*/ 1181100 w 3939540"/>
              <a:gd name="connsiteY2" fmla="*/ 1165860 h 1173480"/>
              <a:gd name="connsiteX3" fmla="*/ 1569720 w 3939540"/>
              <a:gd name="connsiteY3" fmla="*/ 381000 h 1173480"/>
              <a:gd name="connsiteX4" fmla="*/ 1965960 w 3939540"/>
              <a:gd name="connsiteY4" fmla="*/ 784860 h 1173480"/>
              <a:gd name="connsiteX5" fmla="*/ 2758440 w 3939540"/>
              <a:gd name="connsiteY5" fmla="*/ 0 h 1173480"/>
              <a:gd name="connsiteX6" fmla="*/ 3147060 w 3939540"/>
              <a:gd name="connsiteY6" fmla="*/ 403860 h 1173480"/>
              <a:gd name="connsiteX7" fmla="*/ 3543300 w 3939540"/>
              <a:gd name="connsiteY7" fmla="*/ 0 h 1173480"/>
              <a:gd name="connsiteX8" fmla="*/ 3939540 w 3939540"/>
              <a:gd name="connsiteY8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540" h="1173480">
                <a:moveTo>
                  <a:pt x="0" y="1173480"/>
                </a:moveTo>
                <a:lnTo>
                  <a:pt x="784860" y="396240"/>
                </a:lnTo>
                <a:lnTo>
                  <a:pt x="1181100" y="1165860"/>
                </a:lnTo>
                <a:lnTo>
                  <a:pt x="1569720" y="381000"/>
                </a:lnTo>
                <a:lnTo>
                  <a:pt x="1965960" y="784860"/>
                </a:lnTo>
                <a:lnTo>
                  <a:pt x="2758440" y="0"/>
                </a:lnTo>
                <a:lnTo>
                  <a:pt x="3147060" y="403860"/>
                </a:lnTo>
                <a:lnTo>
                  <a:pt x="3543300" y="0"/>
                </a:lnTo>
                <a:lnTo>
                  <a:pt x="3939540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BD6465-7DBA-448F-B5C7-952CBE5DA53E}"/>
              </a:ext>
            </a:extLst>
          </p:cNvPr>
          <p:cNvSpPr txBox="1"/>
          <p:nvPr/>
        </p:nvSpPr>
        <p:spPr>
          <a:xfrm>
            <a:off x="-64294" y="6403649"/>
            <a:ext cx="46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9" name="Rectangle à coins arrondis 66">
            <a:extLst>
              <a:ext uri="{FF2B5EF4-FFF2-40B4-BE49-F238E27FC236}">
                <a16:creationId xmlns:a16="http://schemas.microsoft.com/office/drawing/2014/main" id="{D064A8F6-531A-40B1-B36F-B7CB7623D492}"/>
              </a:ext>
            </a:extLst>
          </p:cNvPr>
          <p:cNvSpPr/>
          <p:nvPr/>
        </p:nvSpPr>
        <p:spPr>
          <a:xfrm>
            <a:off x="619900" y="660130"/>
            <a:ext cx="10196266" cy="18869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CC00CC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0A19535-4AAE-42DC-B1E2-781D9C305F74}"/>
              </a:ext>
            </a:extLst>
          </p:cNvPr>
          <p:cNvSpPr/>
          <p:nvPr/>
        </p:nvSpPr>
        <p:spPr>
          <a:xfrm>
            <a:off x="619900" y="624450"/>
            <a:ext cx="3386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CC"/>
                </a:solidFill>
              </a:rPr>
              <a:t>Moyenne glissante simple – en 1D</a:t>
            </a:r>
            <a:endParaRPr lang="fr-FR" b="1" dirty="0">
              <a:solidFill>
                <a:srgbClr val="333399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3E358B-F7B6-4BB1-9587-05D6AB2492F5}"/>
              </a:ext>
            </a:extLst>
          </p:cNvPr>
          <p:cNvSpPr txBox="1"/>
          <p:nvPr/>
        </p:nvSpPr>
        <p:spPr>
          <a:xfrm>
            <a:off x="4734232" y="14748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1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1) Lissage par moyenne glissante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8286E8-64BC-4F0C-81F9-6B673B6E88E6}"/>
              </a:ext>
            </a:extLst>
          </p:cNvPr>
          <p:cNvSpPr/>
          <p:nvPr/>
        </p:nvSpPr>
        <p:spPr>
          <a:xfrm>
            <a:off x="1002800" y="1424530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652A070-A2A8-4363-B41B-394CF30DA41D}"/>
                  </a:ext>
                </a:extLst>
              </p:cNvPr>
              <p:cNvSpPr txBox="1"/>
              <p:nvPr/>
            </p:nvSpPr>
            <p:spPr>
              <a:xfrm>
                <a:off x="1256848" y="1364880"/>
                <a:ext cx="91915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appelle « </a:t>
                </a:r>
                <a:r>
                  <a:rPr lang="fr-FR" sz="1600" b="1" dirty="0">
                    <a:solidFill>
                      <a:srgbClr val="002060"/>
                    </a:solidFill>
                  </a:rPr>
                  <a:t>fenêtre</a:t>
                </a:r>
                <a:r>
                  <a:rPr lang="fr-FR" sz="1600" dirty="0">
                    <a:solidFill>
                      <a:srgbClr val="002060"/>
                    </a:solidFill>
                  </a:rPr>
                  <a:t> » un sous-élément de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, de taille fixée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. </a:t>
                </a:r>
                <a:br>
                  <a:rPr lang="fr-FR" sz="1600" dirty="0">
                    <a:solidFill>
                      <a:srgbClr val="002060"/>
                    </a:solidFill>
                  </a:rPr>
                </a:b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pour une position </a:t>
                </a:r>
                <a:r>
                  <a:rPr lang="fr-FR" sz="1600" i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donnée, la fenêtre va extraire </a:t>
                </a:r>
                <a:r>
                  <a:rPr lang="fr-FR" sz="1600" i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δ</a:t>
                </a: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éléments consécutifs </a:t>
                </a:r>
                <a:r>
                  <a:rPr lang="fr-FR" sz="1600" dirty="0">
                    <a:solidFill>
                      <a:srgbClr val="002060"/>
                    </a:solidFill>
                  </a:rPr>
                  <a:t>du vecteur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fr-FR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652A070-A2A8-4363-B41B-394CF30D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48" y="1364880"/>
                <a:ext cx="9191529" cy="584775"/>
              </a:xfrm>
              <a:prstGeom prst="rect">
                <a:avLst/>
              </a:prstGeom>
              <a:blipFill>
                <a:blip r:embed="rId3"/>
                <a:stretch>
                  <a:fillRect l="-332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B1C83D00-1D8F-498A-ACB9-1815F363BD39}"/>
              </a:ext>
            </a:extLst>
          </p:cNvPr>
          <p:cNvSpPr/>
          <p:nvPr/>
        </p:nvSpPr>
        <p:spPr>
          <a:xfrm>
            <a:off x="1002800" y="1993383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C58B740-CD7A-4418-BE0D-EF12E9963453}"/>
                  </a:ext>
                </a:extLst>
              </p:cNvPr>
              <p:cNvSpPr txBox="1"/>
              <p:nvPr/>
            </p:nvSpPr>
            <p:spPr>
              <a:xfrm>
                <a:off x="1256849" y="1933733"/>
                <a:ext cx="93767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crée un vecteur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b="1" dirty="0">
                    <a:solidFill>
                      <a:srgbClr val="002060"/>
                    </a:solidFill>
                  </a:rPr>
                  <a:t> </a:t>
                </a:r>
                <a:r>
                  <a:rPr lang="fr-FR" sz="1600" dirty="0">
                    <a:solidFill>
                      <a:srgbClr val="002060"/>
                    </a:solidFill>
                  </a:rPr>
                  <a:t>qui pour chaque position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i</a:t>
                </a:r>
                <a:r>
                  <a:rPr lang="fr-FR" sz="1600" dirty="0">
                    <a:solidFill>
                      <a:srgbClr val="002060"/>
                    </a:solidFill>
                  </a:rPr>
                  <a:t> renvoie la moyenne de la fenêtre lorsqu’elle est positionnée sur l’élément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C58B740-CD7A-4418-BE0D-EF12E996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49" y="1933733"/>
                <a:ext cx="9376738" cy="584775"/>
              </a:xfrm>
              <a:prstGeom prst="rect">
                <a:avLst/>
              </a:prstGeom>
              <a:blipFill>
                <a:blip r:embed="rId4"/>
                <a:stretch>
                  <a:fillRect l="-325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A0E8F89-06ED-47DF-A1B6-0B1087D851E8}"/>
                  </a:ext>
                </a:extLst>
              </p:cNvPr>
              <p:cNvSpPr txBox="1"/>
              <p:nvPr/>
            </p:nvSpPr>
            <p:spPr>
              <a:xfrm>
                <a:off x="894898" y="1029461"/>
                <a:ext cx="100165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Soit un vecteur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, correspondant aux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points de mesure réalisés (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est très grand)</a:t>
                </a: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A0E8F89-06ED-47DF-A1B6-0B1087D85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98" y="1029461"/>
                <a:ext cx="10016518" cy="338554"/>
              </a:xfrm>
              <a:prstGeom prst="rect">
                <a:avLst/>
              </a:prstGeom>
              <a:blipFill>
                <a:blip r:embed="rId5"/>
                <a:stretch>
                  <a:fillRect l="-365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38FD2EB6-90BA-4F1B-9DF5-3483ADB712DF}"/>
              </a:ext>
            </a:extLst>
          </p:cNvPr>
          <p:cNvSpPr/>
          <p:nvPr/>
        </p:nvSpPr>
        <p:spPr>
          <a:xfrm>
            <a:off x="637625" y="2692327"/>
            <a:ext cx="145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6600"/>
                </a:solidFill>
              </a:rPr>
              <a:t>Exemple fictif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5668BD68-FA99-4B3B-BE40-7354BE8E7AA9}"/>
                  </a:ext>
                </a:extLst>
              </p:cNvPr>
              <p:cNvSpPr txBox="1"/>
              <p:nvPr/>
            </p:nvSpPr>
            <p:spPr>
              <a:xfrm>
                <a:off x="799648" y="3037625"/>
                <a:ext cx="47494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0" dirty="0">
                    <a:solidFill>
                      <a:srgbClr val="002060"/>
                    </a:solidFill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2,3,4,2,4,3,4,5,4,5,5</m:t>
                        </m:r>
                      </m:e>
                    </m:d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= 11</a:t>
                </a: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5668BD68-FA99-4B3B-BE40-7354BE8E7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48" y="3037625"/>
                <a:ext cx="4749416" cy="338554"/>
              </a:xfrm>
              <a:prstGeom prst="rect">
                <a:avLst/>
              </a:prstGeom>
              <a:blipFill>
                <a:blip r:embed="rId6"/>
                <a:stretch>
                  <a:fillRect l="-642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14CC7A6-2D6B-4F4B-A2B9-EA405F43B1FA}"/>
              </a:ext>
            </a:extLst>
          </p:cNvPr>
          <p:cNvCxnSpPr/>
          <p:nvPr/>
        </p:nvCxnSpPr>
        <p:spPr>
          <a:xfrm>
            <a:off x="7346950" y="5105400"/>
            <a:ext cx="42862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1A0EE5D-32F3-4233-938F-62BF45FA51E3}"/>
              </a:ext>
            </a:extLst>
          </p:cNvPr>
          <p:cNvSpPr txBox="1"/>
          <p:nvPr/>
        </p:nvSpPr>
        <p:spPr>
          <a:xfrm>
            <a:off x="10905066" y="4782015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position </a:t>
            </a:r>
            <a:r>
              <a:rPr lang="fr-FR" sz="1600" i="1" dirty="0"/>
              <a:t>i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D14736D-C391-46D6-8770-68CB28F8CB4F}"/>
              </a:ext>
            </a:extLst>
          </p:cNvPr>
          <p:cNvCxnSpPr/>
          <p:nvPr/>
        </p:nvCxnSpPr>
        <p:spPr>
          <a:xfrm flipV="1">
            <a:off x="7346950" y="2999525"/>
            <a:ext cx="0" cy="2113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F4367A0-390C-40B6-B931-FBD31333EB41}"/>
              </a:ext>
            </a:extLst>
          </p:cNvPr>
          <p:cNvSpPr txBox="1"/>
          <p:nvPr/>
        </p:nvSpPr>
        <p:spPr>
          <a:xfrm>
            <a:off x="7346950" y="272225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x</a:t>
            </a:r>
            <a:r>
              <a:rPr lang="fr-FR" sz="1600" i="1" baseline="-25000" dirty="0"/>
              <a:t>i</a:t>
            </a:r>
            <a:endParaRPr lang="fr-FR" sz="1600" i="1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2A698BD-A3A5-4CAB-9A59-F72EA55F267B}"/>
              </a:ext>
            </a:extLst>
          </p:cNvPr>
          <p:cNvGrpSpPr/>
          <p:nvPr/>
        </p:nvGrpSpPr>
        <p:grpSpPr>
          <a:xfrm>
            <a:off x="7738689" y="3077836"/>
            <a:ext cx="3548043" cy="2035149"/>
            <a:chOff x="7649789" y="3257550"/>
            <a:chExt cx="3548043" cy="1893535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8840106-7673-485A-A6A0-AE8D24FC3D12}"/>
                </a:ext>
              </a:extLst>
            </p:cNvPr>
            <p:cNvCxnSpPr/>
            <p:nvPr/>
          </p:nvCxnSpPr>
          <p:spPr>
            <a:xfrm flipV="1">
              <a:off x="76497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86F44B1F-7D01-4245-B31B-381E229B4383}"/>
                </a:ext>
              </a:extLst>
            </p:cNvPr>
            <p:cNvCxnSpPr/>
            <p:nvPr/>
          </p:nvCxnSpPr>
          <p:spPr>
            <a:xfrm flipV="1">
              <a:off x="80434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0955A2C6-A76A-485B-9F66-C54CB030681D}"/>
                </a:ext>
              </a:extLst>
            </p:cNvPr>
            <p:cNvCxnSpPr/>
            <p:nvPr/>
          </p:nvCxnSpPr>
          <p:spPr>
            <a:xfrm flipV="1">
              <a:off x="84371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23BADDD9-45E2-4EF5-8BEA-143E8015DB07}"/>
                </a:ext>
              </a:extLst>
            </p:cNvPr>
            <p:cNvCxnSpPr/>
            <p:nvPr/>
          </p:nvCxnSpPr>
          <p:spPr>
            <a:xfrm flipV="1">
              <a:off x="88308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6F7498F2-64AE-4D14-96B9-5B59CC2175F1}"/>
                </a:ext>
              </a:extLst>
            </p:cNvPr>
            <p:cNvCxnSpPr/>
            <p:nvPr/>
          </p:nvCxnSpPr>
          <p:spPr>
            <a:xfrm flipV="1">
              <a:off x="92272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2B31DCEC-8E93-4D74-A29C-73E65AEA9385}"/>
                </a:ext>
              </a:extLst>
            </p:cNvPr>
            <p:cNvCxnSpPr/>
            <p:nvPr/>
          </p:nvCxnSpPr>
          <p:spPr>
            <a:xfrm flipV="1">
              <a:off x="96209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372FA56D-0115-4A5A-8DE7-5979B93388A9}"/>
                </a:ext>
              </a:extLst>
            </p:cNvPr>
            <p:cNvCxnSpPr/>
            <p:nvPr/>
          </p:nvCxnSpPr>
          <p:spPr>
            <a:xfrm flipV="1">
              <a:off x="100146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7267BEBF-E9E3-46E8-AE1D-3924DB878FFC}"/>
                </a:ext>
              </a:extLst>
            </p:cNvPr>
            <p:cNvCxnSpPr/>
            <p:nvPr/>
          </p:nvCxnSpPr>
          <p:spPr>
            <a:xfrm flipV="1">
              <a:off x="104083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21D19B69-9E18-44C9-8DDC-D948A162E5D5}"/>
                </a:ext>
              </a:extLst>
            </p:cNvPr>
            <p:cNvCxnSpPr/>
            <p:nvPr/>
          </p:nvCxnSpPr>
          <p:spPr>
            <a:xfrm flipV="1">
              <a:off x="10804132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231AC681-7AEA-4A9C-847F-ED52F78B6674}"/>
                </a:ext>
              </a:extLst>
            </p:cNvPr>
            <p:cNvCxnSpPr/>
            <p:nvPr/>
          </p:nvCxnSpPr>
          <p:spPr>
            <a:xfrm flipV="1">
              <a:off x="11197832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Ellipse 30">
            <a:extLst>
              <a:ext uri="{FF2B5EF4-FFF2-40B4-BE49-F238E27FC236}">
                <a16:creationId xmlns:a16="http://schemas.microsoft.com/office/drawing/2014/main" id="{DCA141EE-F36F-4456-80DC-488541EFAC42}"/>
              </a:ext>
            </a:extLst>
          </p:cNvPr>
          <p:cNvSpPr/>
          <p:nvPr/>
        </p:nvSpPr>
        <p:spPr>
          <a:xfrm>
            <a:off x="7325264" y="4301989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7B6A027-01E3-42A9-A509-5C6863733153}"/>
              </a:ext>
            </a:extLst>
          </p:cNvPr>
          <p:cNvSpPr/>
          <p:nvPr/>
        </p:nvSpPr>
        <p:spPr>
          <a:xfrm>
            <a:off x="7713203" y="3913020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78CD5CD9-0FB0-437F-8C02-779D2AEF058A}"/>
              </a:ext>
            </a:extLst>
          </p:cNvPr>
          <p:cNvSpPr/>
          <p:nvPr/>
        </p:nvSpPr>
        <p:spPr>
          <a:xfrm>
            <a:off x="8106903" y="3521148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7D1E742D-55CC-44D0-A384-68867C18679D}"/>
              </a:ext>
            </a:extLst>
          </p:cNvPr>
          <p:cNvSpPr/>
          <p:nvPr/>
        </p:nvSpPr>
        <p:spPr>
          <a:xfrm>
            <a:off x="8505524" y="4296350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86BCDADB-49C5-4A47-AF54-1545B412BC12}"/>
              </a:ext>
            </a:extLst>
          </p:cNvPr>
          <p:cNvSpPr/>
          <p:nvPr/>
        </p:nvSpPr>
        <p:spPr>
          <a:xfrm>
            <a:off x="8899224" y="3514237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ACE92F52-7E39-4027-9401-A530F3A6435F}"/>
              </a:ext>
            </a:extLst>
          </p:cNvPr>
          <p:cNvSpPr/>
          <p:nvPr/>
        </p:nvSpPr>
        <p:spPr>
          <a:xfrm>
            <a:off x="9293020" y="3907245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21A8970-9898-4852-80F6-AA17B6B45B3E}"/>
              </a:ext>
            </a:extLst>
          </p:cNvPr>
          <p:cNvSpPr/>
          <p:nvPr/>
        </p:nvSpPr>
        <p:spPr>
          <a:xfrm>
            <a:off x="9687290" y="3516777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680C3F31-C088-4EDA-AF78-FFB720E70704}"/>
              </a:ext>
            </a:extLst>
          </p:cNvPr>
          <p:cNvSpPr/>
          <p:nvPr/>
        </p:nvSpPr>
        <p:spPr>
          <a:xfrm>
            <a:off x="10076360" y="3132452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5F7EB19B-C2D3-4123-9FDC-E32A986EF32B}"/>
              </a:ext>
            </a:extLst>
          </p:cNvPr>
          <p:cNvSpPr/>
          <p:nvPr/>
        </p:nvSpPr>
        <p:spPr>
          <a:xfrm>
            <a:off x="10474356" y="3523188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F823C6F-9DA1-4251-A140-89AF93CA7DB4}"/>
              </a:ext>
            </a:extLst>
          </p:cNvPr>
          <p:cNvSpPr/>
          <p:nvPr/>
        </p:nvSpPr>
        <p:spPr>
          <a:xfrm>
            <a:off x="10874349" y="3130353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D512FC70-5250-49EA-8393-983A0DCF5313}"/>
              </a:ext>
            </a:extLst>
          </p:cNvPr>
          <p:cNvSpPr/>
          <p:nvPr/>
        </p:nvSpPr>
        <p:spPr>
          <a:xfrm>
            <a:off x="11264571" y="3131991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EDFE90-DEB3-45E5-B4C8-8BFC460748F1}"/>
              </a:ext>
            </a:extLst>
          </p:cNvPr>
          <p:cNvSpPr txBox="1"/>
          <p:nvPr/>
        </p:nvSpPr>
        <p:spPr>
          <a:xfrm>
            <a:off x="7100158" y="49057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117FE473-D30F-4B5B-AAC2-F796E8794E57}"/>
              </a:ext>
            </a:extLst>
          </p:cNvPr>
          <p:cNvSpPr txBox="1"/>
          <p:nvPr/>
        </p:nvSpPr>
        <p:spPr>
          <a:xfrm>
            <a:off x="7194073" y="50594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3536165B-A82F-401D-9274-9EAA9417B429}"/>
              </a:ext>
            </a:extLst>
          </p:cNvPr>
          <p:cNvSpPr txBox="1"/>
          <p:nvPr/>
        </p:nvSpPr>
        <p:spPr>
          <a:xfrm>
            <a:off x="7581069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B93A9BC3-4596-4BD4-86A5-AC495FBE3003}"/>
              </a:ext>
            </a:extLst>
          </p:cNvPr>
          <p:cNvSpPr txBox="1"/>
          <p:nvPr/>
        </p:nvSpPr>
        <p:spPr>
          <a:xfrm>
            <a:off x="7982641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4FD0B1F5-D23A-4A70-ADC0-90C7B93D491B}"/>
              </a:ext>
            </a:extLst>
          </p:cNvPr>
          <p:cNvSpPr txBox="1"/>
          <p:nvPr/>
        </p:nvSpPr>
        <p:spPr>
          <a:xfrm>
            <a:off x="8366065" y="50594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C440FD4B-ED13-423C-8E20-161485E3E4BD}"/>
              </a:ext>
            </a:extLst>
          </p:cNvPr>
          <p:cNvSpPr txBox="1"/>
          <p:nvPr/>
        </p:nvSpPr>
        <p:spPr>
          <a:xfrm>
            <a:off x="8753061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7F589A82-00D1-4E24-9557-674057874404}"/>
              </a:ext>
            </a:extLst>
          </p:cNvPr>
          <p:cNvSpPr txBox="1"/>
          <p:nvPr/>
        </p:nvSpPr>
        <p:spPr>
          <a:xfrm>
            <a:off x="9154633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3C9F9D71-CC4E-4F61-AC7B-BBDE1F512E30}"/>
              </a:ext>
            </a:extLst>
          </p:cNvPr>
          <p:cNvSpPr txBox="1"/>
          <p:nvPr/>
        </p:nvSpPr>
        <p:spPr>
          <a:xfrm>
            <a:off x="9554823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E6D96E07-00F1-45EB-AAE6-386E90C05090}"/>
              </a:ext>
            </a:extLst>
          </p:cNvPr>
          <p:cNvSpPr txBox="1"/>
          <p:nvPr/>
        </p:nvSpPr>
        <p:spPr>
          <a:xfrm>
            <a:off x="9956395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952F900F-642C-4FB0-A8DA-361444D9042D}"/>
              </a:ext>
            </a:extLst>
          </p:cNvPr>
          <p:cNvSpPr txBox="1"/>
          <p:nvPr/>
        </p:nvSpPr>
        <p:spPr>
          <a:xfrm>
            <a:off x="10339819" y="50594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BE8F1C42-4BB1-4E74-A925-FAD4DF466DCA}"/>
              </a:ext>
            </a:extLst>
          </p:cNvPr>
          <p:cNvSpPr txBox="1"/>
          <p:nvPr/>
        </p:nvSpPr>
        <p:spPr>
          <a:xfrm>
            <a:off x="10688715" y="505591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0390AB25-EEB3-4ACA-A518-DDD2A9B4480F}"/>
              </a:ext>
            </a:extLst>
          </p:cNvPr>
          <p:cNvSpPr txBox="1"/>
          <p:nvPr/>
        </p:nvSpPr>
        <p:spPr>
          <a:xfrm>
            <a:off x="7097388" y="45440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5567BC2F-EB8B-4B3E-891D-4A48016123E8}"/>
              </a:ext>
            </a:extLst>
          </p:cNvPr>
          <p:cNvSpPr txBox="1"/>
          <p:nvPr/>
        </p:nvSpPr>
        <p:spPr>
          <a:xfrm>
            <a:off x="7097388" y="414376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37071D76-467A-4817-A2DC-CB7A2F59547E}"/>
              </a:ext>
            </a:extLst>
          </p:cNvPr>
          <p:cNvSpPr txBox="1"/>
          <p:nvPr/>
        </p:nvSpPr>
        <p:spPr>
          <a:xfrm>
            <a:off x="7097388" y="3754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B652E12C-D634-4096-B3B3-71152F8E0C7D}"/>
              </a:ext>
            </a:extLst>
          </p:cNvPr>
          <p:cNvSpPr txBox="1"/>
          <p:nvPr/>
        </p:nvSpPr>
        <p:spPr>
          <a:xfrm>
            <a:off x="7085355" y="33799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8A087595-A269-4413-A6C0-517FE7FBE47E}"/>
              </a:ext>
            </a:extLst>
          </p:cNvPr>
          <p:cNvSpPr txBox="1"/>
          <p:nvPr/>
        </p:nvSpPr>
        <p:spPr>
          <a:xfrm>
            <a:off x="7094636" y="299766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9D814B3-9BA5-41C5-A878-368CD2F7A4F6}"/>
              </a:ext>
            </a:extLst>
          </p:cNvPr>
          <p:cNvSpPr/>
          <p:nvPr/>
        </p:nvSpPr>
        <p:spPr>
          <a:xfrm>
            <a:off x="823890" y="4391964"/>
            <a:ext cx="5164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E6E02"/>
                </a:solidFill>
              </a:rPr>
              <a:t>Q1 </a:t>
            </a:r>
            <a:r>
              <a:rPr lang="fr-FR" altLang="fr-FR" sz="1600" dirty="0">
                <a:solidFill>
                  <a:srgbClr val="002060"/>
                </a:solidFill>
                <a:cs typeface="Arial" panose="020B0604020202020204" pitchFamily="34" charset="0"/>
              </a:rPr>
              <a:t>– Sur cahier brouillon, tracer les 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x</a:t>
            </a:r>
            <a:r>
              <a:rPr lang="fr-FR" altLang="fr-FR" sz="1600" i="1" baseline="-25000" dirty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83DAC01C-DD9E-4EFD-9D18-CD97B052DB53}"/>
                  </a:ext>
                </a:extLst>
              </p:cNvPr>
              <p:cNvSpPr txBox="1"/>
              <p:nvPr/>
            </p:nvSpPr>
            <p:spPr>
              <a:xfrm>
                <a:off x="799648" y="3331355"/>
                <a:ext cx="5742588" cy="941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cherche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obtenu par moyenne glissante sur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avec une fenêtre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δ</a:t>
                </a:r>
                <a:r>
                  <a:rPr lang="fr-FR" sz="1600" dirty="0">
                    <a:solidFill>
                      <a:srgbClr val="002060"/>
                    </a:solidFill>
                  </a:rPr>
                  <a:t> = 3, centrée sur la valeur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i </a:t>
                </a:r>
                <a:r>
                  <a:rPr lang="fr-FR" sz="1600" dirty="0">
                    <a:solidFill>
                      <a:srgbClr val="002060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83DAC01C-DD9E-4EFD-9D18-CD97B052D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48" y="3331355"/>
                <a:ext cx="5742588" cy="941668"/>
              </a:xfrm>
              <a:prstGeom prst="rect">
                <a:avLst/>
              </a:prstGeom>
              <a:blipFill>
                <a:blip r:embed="rId7"/>
                <a:stretch>
                  <a:fillRect l="-531" t="-1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D26E19B-779D-438B-A290-DE21553AA706}"/>
                  </a:ext>
                </a:extLst>
              </p:cNvPr>
              <p:cNvSpPr/>
              <p:nvPr/>
            </p:nvSpPr>
            <p:spPr>
              <a:xfrm>
                <a:off x="823889" y="4707167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Q2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Que vaut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D26E19B-779D-438B-A290-DE21553AA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9" y="4707167"/>
                <a:ext cx="5164281" cy="338554"/>
              </a:xfrm>
              <a:prstGeom prst="rect">
                <a:avLst/>
              </a:prstGeom>
              <a:blipFill>
                <a:blip r:embed="rId8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8F5CF2D-AB77-46A3-815A-26E75922A905}"/>
                  </a:ext>
                </a:extLst>
              </p:cNvPr>
              <p:cNvSpPr/>
              <p:nvPr/>
            </p:nvSpPr>
            <p:spPr>
              <a:xfrm>
                <a:off x="823889" y="5603781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Q4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Faire «glisser» la fenêtre pour calculer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8F5CF2D-AB77-46A3-815A-26E75922A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9" y="5603781"/>
                <a:ext cx="5164281" cy="338554"/>
              </a:xfrm>
              <a:prstGeom prst="rect">
                <a:avLst/>
              </a:prstGeom>
              <a:blipFill>
                <a:blip r:embed="rId9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63E89D8-8364-43DC-9CA8-B8E9F4FE1E29}"/>
                  </a:ext>
                </a:extLst>
              </p:cNvPr>
              <p:cNvSpPr/>
              <p:nvPr/>
            </p:nvSpPr>
            <p:spPr>
              <a:xfrm>
                <a:off x="823888" y="5029039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Q3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Que valent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63E89D8-8364-43DC-9CA8-B8E9F4FE1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8" y="5029039"/>
                <a:ext cx="5164281" cy="338554"/>
              </a:xfrm>
              <a:prstGeom prst="rect">
                <a:avLst/>
              </a:prstGeom>
              <a:blipFill>
                <a:blip r:embed="rId10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45F1458-8E1D-42E3-BF1A-8284F0F9AA2D}"/>
                  </a:ext>
                </a:extLst>
              </p:cNvPr>
              <p:cNvSpPr txBox="1"/>
              <p:nvPr/>
            </p:nvSpPr>
            <p:spPr>
              <a:xfrm>
                <a:off x="2564174" y="4660740"/>
                <a:ext cx="3533788" cy="445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7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8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3+4+5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=4=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ici 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45F1458-8E1D-42E3-BF1A-8284F0F9A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74" y="4660740"/>
                <a:ext cx="3533788" cy="445315"/>
              </a:xfrm>
              <a:prstGeom prst="rect">
                <a:avLst/>
              </a:prstGeom>
              <a:blipFill>
                <a:blip r:embed="rId11"/>
                <a:stretch>
                  <a:fillRect l="-1036" b="-5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ZoneTexte 158">
            <a:extLst>
              <a:ext uri="{FF2B5EF4-FFF2-40B4-BE49-F238E27FC236}">
                <a16:creationId xmlns:a16="http://schemas.microsoft.com/office/drawing/2014/main" id="{360E6A5F-6A01-44FA-B374-4B792B0DE07A}"/>
              </a:ext>
            </a:extLst>
          </p:cNvPr>
          <p:cNvSpPr txBox="1"/>
          <p:nvPr/>
        </p:nvSpPr>
        <p:spPr>
          <a:xfrm>
            <a:off x="9554823" y="33286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E6580C67-A7CD-4B36-9BF5-2A75FB271A64}"/>
              </a:ext>
            </a:extLst>
          </p:cNvPr>
          <p:cNvSpPr txBox="1"/>
          <p:nvPr/>
        </p:nvSpPr>
        <p:spPr>
          <a:xfrm>
            <a:off x="11092927" y="505591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D88CF67-AB59-4813-AF57-4A2FADF4635B}"/>
                  </a:ext>
                </a:extLst>
              </p:cNvPr>
              <p:cNvSpPr txBox="1"/>
              <p:nvPr/>
            </p:nvSpPr>
            <p:spPr>
              <a:xfrm>
                <a:off x="854070" y="5323995"/>
                <a:ext cx="61927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ils n’existent pas : ce sont des effets de bords,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FF0000"/>
                    </a:solidFill>
                  </a:rPr>
                  <a:t> sera de taille 11-2=9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D88CF67-AB59-4813-AF57-4A2FADF4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0" y="5323995"/>
                <a:ext cx="6192786" cy="338554"/>
              </a:xfrm>
              <a:prstGeom prst="rect">
                <a:avLst/>
              </a:prstGeom>
              <a:blipFill>
                <a:blip r:embed="rId12"/>
                <a:stretch>
                  <a:fillRect l="-492" t="-7143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FD9F466-2F74-40A1-A4AC-D1E396F013E1}"/>
              </a:ext>
            </a:extLst>
          </p:cNvPr>
          <p:cNvSpPr/>
          <p:nvPr/>
        </p:nvSpPr>
        <p:spPr>
          <a:xfrm>
            <a:off x="9281325" y="3060805"/>
            <a:ext cx="840754" cy="2059764"/>
          </a:xfrm>
          <a:prstGeom prst="rect">
            <a:avLst/>
          </a:prstGeom>
          <a:solidFill>
            <a:srgbClr val="0CFC4B">
              <a:alpha val="10196"/>
            </a:srgbClr>
          </a:solidFill>
          <a:ln w="28575">
            <a:solidFill>
              <a:srgbClr val="4F970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12540CE1-43B4-4289-B082-7B918A3B98E0}"/>
              </a:ext>
            </a:extLst>
          </p:cNvPr>
          <p:cNvCxnSpPr>
            <a:cxnSpLocks/>
          </p:cNvCxnSpPr>
          <p:nvPr/>
        </p:nvCxnSpPr>
        <p:spPr>
          <a:xfrm>
            <a:off x="9262660" y="2969094"/>
            <a:ext cx="859419" cy="0"/>
          </a:xfrm>
          <a:prstGeom prst="straightConnector1">
            <a:avLst/>
          </a:prstGeom>
          <a:ln w="12700">
            <a:solidFill>
              <a:srgbClr val="4F9707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CDF0855F-0848-41AB-9086-E192F66B7572}"/>
              </a:ext>
            </a:extLst>
          </p:cNvPr>
          <p:cNvSpPr txBox="1"/>
          <p:nvPr/>
        </p:nvSpPr>
        <p:spPr>
          <a:xfrm>
            <a:off x="7609592" y="2678152"/>
            <a:ext cx="4398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006600"/>
                </a:solidFill>
              </a:rPr>
              <a:t>fenêtre taille </a:t>
            </a:r>
            <a:r>
              <a:rPr lang="el-GR" sz="1600" dirty="0">
                <a:solidFill>
                  <a:srgbClr val="006600"/>
                </a:solidFill>
              </a:rPr>
              <a:t>δ</a:t>
            </a:r>
            <a:r>
              <a:rPr lang="fr-FR" sz="1600" dirty="0">
                <a:solidFill>
                  <a:srgbClr val="006600"/>
                </a:solidFill>
              </a:rPr>
              <a:t>-1 = 2 (</a:t>
            </a:r>
            <a:r>
              <a:rPr lang="fr-FR" sz="1600" dirty="0">
                <a:solidFill>
                  <a:srgbClr val="006600"/>
                </a:solidFill>
                <a:sym typeface="Wingdings" panose="05000000000000000000" pitchFamily="2" charset="2"/>
              </a:rPr>
              <a:t> 3 éléments)</a:t>
            </a:r>
            <a:r>
              <a:rPr lang="fr-FR" sz="1600" dirty="0">
                <a:solidFill>
                  <a:srgbClr val="006600"/>
                </a:solidFill>
              </a:rPr>
              <a:t>, centrée en 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C61DDF-5330-4AD9-8814-238545B2D994}"/>
                  </a:ext>
                </a:extLst>
              </p:cNvPr>
              <p:cNvSpPr/>
              <p:nvPr/>
            </p:nvSpPr>
            <p:spPr>
              <a:xfrm>
                <a:off x="10206403" y="3912752"/>
                <a:ext cx="1423531" cy="4339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i="1" smtClean="0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FR" sz="1600" i="1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fr-FR" sz="1600" i="1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</m:t>
                        </m:r>
                      </m:sub>
                      <m:sup>
                        <m:r>
                          <a:rPr lang="fr-FR" sz="1600" i="1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  <m:r>
                      <a:rPr lang="fr-FR" sz="1600" i="1">
                        <a:solidFill>
                          <a:srgbClr val="293DFF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sz="1600" i="1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7</m:t>
                            </m:r>
                          </m:sub>
                        </m:sSub>
                        <m:r>
                          <a:rPr lang="fr-FR" sz="1600" i="1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i="1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8</m:t>
                            </m:r>
                          </m:sub>
                        </m:sSub>
                      </m:num>
                      <m:den>
                        <m:r>
                          <a:rPr lang="fr-FR" sz="1600" i="1">
                            <a:solidFill>
                              <a:srgbClr val="293DFF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600" dirty="0">
                    <a:solidFill>
                      <a:srgbClr val="293DFF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C61DDF-5330-4AD9-8814-238545B2D9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6403" y="3912752"/>
                <a:ext cx="1423531" cy="4339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915908B-91CC-439C-91D2-CAB5B9E9A890}"/>
              </a:ext>
            </a:extLst>
          </p:cNvPr>
          <p:cNvCxnSpPr/>
          <p:nvPr/>
        </p:nvCxnSpPr>
        <p:spPr>
          <a:xfrm>
            <a:off x="9709816" y="3321202"/>
            <a:ext cx="0" cy="1784198"/>
          </a:xfrm>
          <a:prstGeom prst="line">
            <a:avLst/>
          </a:prstGeom>
          <a:ln w="19050">
            <a:solidFill>
              <a:srgbClr val="293D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0759C2D-81F8-4FD0-B212-641744BDBDF4}"/>
              </a:ext>
            </a:extLst>
          </p:cNvPr>
          <p:cNvCxnSpPr>
            <a:stCxn id="13" idx="1"/>
          </p:cNvCxnSpPr>
          <p:nvPr/>
        </p:nvCxnSpPr>
        <p:spPr>
          <a:xfrm flipH="1" flipV="1">
            <a:off x="9738844" y="3596138"/>
            <a:ext cx="467559" cy="533597"/>
          </a:xfrm>
          <a:prstGeom prst="straightConnector1">
            <a:avLst/>
          </a:prstGeom>
          <a:ln>
            <a:solidFill>
              <a:srgbClr val="293D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1F22BBD-8930-4195-807E-3272E2C29558}"/>
                  </a:ext>
                </a:extLst>
              </p:cNvPr>
              <p:cNvSpPr txBox="1"/>
              <p:nvPr/>
            </p:nvSpPr>
            <p:spPr>
              <a:xfrm rot="16200000">
                <a:off x="6069890" y="3297910"/>
                <a:ext cx="149957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FF0000"/>
                    </a:solidFill>
                  </a:rPr>
                  <a:t> n’existe pas</a:t>
                </a:r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41F22BBD-8930-4195-807E-3272E2C29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6069890" y="3297910"/>
                <a:ext cx="1499578" cy="338554"/>
              </a:xfrm>
              <a:prstGeom prst="rect">
                <a:avLst/>
              </a:prstGeom>
              <a:blipFill>
                <a:blip r:embed="rId14"/>
                <a:stretch>
                  <a:fillRect l="-5455" t="-1626" r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F7F90B69-97F0-44A9-9D7B-32EEA04E764D}"/>
                  </a:ext>
                </a:extLst>
              </p:cNvPr>
              <p:cNvSpPr txBox="1"/>
              <p:nvPr/>
            </p:nvSpPr>
            <p:spPr>
              <a:xfrm rot="16200000">
                <a:off x="10820625" y="3760826"/>
                <a:ext cx="147239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FF0000"/>
                    </a:solidFill>
                  </a:rPr>
                  <a:t> n’existe pas</a:t>
                </a:r>
              </a:p>
            </p:txBody>
          </p:sp>
        </mc:Choice>
        <mc:Fallback xmlns="">
          <p:sp>
            <p:nvSpPr>
              <p:cNvPr id="92" name="ZoneTexte 91">
                <a:extLst>
                  <a:ext uri="{FF2B5EF4-FFF2-40B4-BE49-F238E27FC236}">
                    <a16:creationId xmlns:a16="http://schemas.microsoft.com/office/drawing/2014/main" id="{F7F90B69-97F0-44A9-9D7B-32EEA04E7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820625" y="3760826"/>
                <a:ext cx="1472391" cy="338554"/>
              </a:xfrm>
              <a:prstGeom prst="rect">
                <a:avLst/>
              </a:prstGeom>
              <a:blipFill>
                <a:blip r:embed="rId15"/>
                <a:stretch>
                  <a:fillRect l="-5357" t="-1245" r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8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19492 2.22222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92 2.22222E-6 L 0.12826 2.22222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159" grpId="0"/>
      <p:bldP spid="73" grpId="0"/>
      <p:bldP spid="2" grpId="0" animBg="1"/>
      <p:bldP spid="2" grpId="1" animBg="1"/>
      <p:bldP spid="2" grpId="2" animBg="1"/>
      <p:bldP spid="11" grpId="0"/>
      <p:bldP spid="11" grpId="1"/>
      <p:bldP spid="13" grpId="0"/>
      <p:bldP spid="13" grpId="1"/>
      <p:bldP spid="27" grpId="0"/>
      <p:bldP spid="9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à coins arrondis 78">
            <a:extLst>
              <a:ext uri="{FF2B5EF4-FFF2-40B4-BE49-F238E27FC236}">
                <a16:creationId xmlns:a16="http://schemas.microsoft.com/office/drawing/2014/main" id="{3A3178F1-246F-4BAF-BB03-279D5F2C2661}"/>
              </a:ext>
            </a:extLst>
          </p:cNvPr>
          <p:cNvSpPr/>
          <p:nvPr/>
        </p:nvSpPr>
        <p:spPr>
          <a:xfrm>
            <a:off x="619900" y="2699911"/>
            <a:ext cx="11286350" cy="39485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4F9707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3C189862-7853-47E2-A51F-DBBAF0F16CA6}"/>
              </a:ext>
            </a:extLst>
          </p:cNvPr>
          <p:cNvSpPr/>
          <p:nvPr/>
        </p:nvSpPr>
        <p:spPr>
          <a:xfrm>
            <a:off x="828675" y="4278666"/>
            <a:ext cx="10858500" cy="2209800"/>
          </a:xfrm>
          <a:custGeom>
            <a:avLst/>
            <a:gdLst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626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499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499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626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56325 w 10858500"/>
              <a:gd name="connsiteY5" fmla="*/ 1143000 h 2209800"/>
              <a:gd name="connsiteX6" fmla="*/ 6153150 w 10858500"/>
              <a:gd name="connsiteY6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0" h="2209800">
                <a:moveTo>
                  <a:pt x="6153150" y="0"/>
                </a:moveTo>
                <a:lnTo>
                  <a:pt x="0" y="0"/>
                </a:lnTo>
                <a:lnTo>
                  <a:pt x="0" y="2209800"/>
                </a:lnTo>
                <a:lnTo>
                  <a:pt x="10858500" y="2209800"/>
                </a:lnTo>
                <a:lnTo>
                  <a:pt x="10858500" y="1143000"/>
                </a:lnTo>
                <a:lnTo>
                  <a:pt x="6156325" y="1143000"/>
                </a:lnTo>
                <a:cubicBezTo>
                  <a:pt x="6157383" y="762000"/>
                  <a:pt x="6152092" y="381000"/>
                  <a:pt x="615315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99F1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665824A-8B05-4F55-9B4C-F8FC0018EB68}"/>
              </a:ext>
            </a:extLst>
          </p:cNvPr>
          <p:cNvGrpSpPr/>
          <p:nvPr/>
        </p:nvGrpSpPr>
        <p:grpSpPr>
          <a:xfrm>
            <a:off x="7339553" y="3155388"/>
            <a:ext cx="4041765" cy="1554480"/>
            <a:chOff x="7250653" y="3193488"/>
            <a:chExt cx="4041765" cy="1554480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B134E79D-16C1-4E8C-A7B1-0AF333E2A27B}"/>
                </a:ext>
              </a:extLst>
            </p:cNvPr>
            <p:cNvCxnSpPr>
              <a:cxnSpLocks/>
            </p:cNvCxnSpPr>
            <p:nvPr/>
          </p:nvCxnSpPr>
          <p:spPr>
            <a:xfrm>
              <a:off x="7258049" y="474796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E1E14B35-7F95-4E67-B236-EED288FDC284}"/>
                </a:ext>
              </a:extLst>
            </p:cNvPr>
            <p:cNvCxnSpPr>
              <a:cxnSpLocks/>
            </p:cNvCxnSpPr>
            <p:nvPr/>
          </p:nvCxnSpPr>
          <p:spPr>
            <a:xfrm>
              <a:off x="7256200" y="435934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12C41F14-913A-4D2E-9464-C3ADB8CB1D64}"/>
                </a:ext>
              </a:extLst>
            </p:cNvPr>
            <p:cNvCxnSpPr>
              <a:cxnSpLocks/>
            </p:cNvCxnSpPr>
            <p:nvPr/>
          </p:nvCxnSpPr>
          <p:spPr>
            <a:xfrm>
              <a:off x="7254351" y="397072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47BFF44D-4EE2-4CD5-B8DC-CCB4FEA78719}"/>
                </a:ext>
              </a:extLst>
            </p:cNvPr>
            <p:cNvCxnSpPr>
              <a:cxnSpLocks/>
            </p:cNvCxnSpPr>
            <p:nvPr/>
          </p:nvCxnSpPr>
          <p:spPr>
            <a:xfrm>
              <a:off x="7252502" y="358210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9DBF05C5-CB62-46BA-B44B-B262FBD66C7F}"/>
                </a:ext>
              </a:extLst>
            </p:cNvPr>
            <p:cNvCxnSpPr>
              <a:cxnSpLocks/>
            </p:cNvCxnSpPr>
            <p:nvPr/>
          </p:nvCxnSpPr>
          <p:spPr>
            <a:xfrm>
              <a:off x="7250653" y="319348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9FA88DBC-E8C8-4B07-B18C-5ADDC95B97DC}"/>
              </a:ext>
            </a:extLst>
          </p:cNvPr>
          <p:cNvSpPr/>
          <p:nvPr/>
        </p:nvSpPr>
        <p:spPr>
          <a:xfrm>
            <a:off x="7350760" y="3154680"/>
            <a:ext cx="3939540" cy="1173480"/>
          </a:xfrm>
          <a:custGeom>
            <a:avLst/>
            <a:gdLst>
              <a:gd name="connsiteX0" fmla="*/ 0 w 3939540"/>
              <a:gd name="connsiteY0" fmla="*/ 1173480 h 1173480"/>
              <a:gd name="connsiteX1" fmla="*/ 784860 w 3939540"/>
              <a:gd name="connsiteY1" fmla="*/ 396240 h 1173480"/>
              <a:gd name="connsiteX2" fmla="*/ 1181100 w 3939540"/>
              <a:gd name="connsiteY2" fmla="*/ 1165860 h 1173480"/>
              <a:gd name="connsiteX3" fmla="*/ 1569720 w 3939540"/>
              <a:gd name="connsiteY3" fmla="*/ 381000 h 1173480"/>
              <a:gd name="connsiteX4" fmla="*/ 1965960 w 3939540"/>
              <a:gd name="connsiteY4" fmla="*/ 784860 h 1173480"/>
              <a:gd name="connsiteX5" fmla="*/ 2758440 w 3939540"/>
              <a:gd name="connsiteY5" fmla="*/ 0 h 1173480"/>
              <a:gd name="connsiteX6" fmla="*/ 3147060 w 3939540"/>
              <a:gd name="connsiteY6" fmla="*/ 403860 h 1173480"/>
              <a:gd name="connsiteX7" fmla="*/ 3543300 w 3939540"/>
              <a:gd name="connsiteY7" fmla="*/ 0 h 1173480"/>
              <a:gd name="connsiteX8" fmla="*/ 3939540 w 3939540"/>
              <a:gd name="connsiteY8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540" h="1173480">
                <a:moveTo>
                  <a:pt x="0" y="1173480"/>
                </a:moveTo>
                <a:lnTo>
                  <a:pt x="784860" y="396240"/>
                </a:lnTo>
                <a:lnTo>
                  <a:pt x="1181100" y="1165860"/>
                </a:lnTo>
                <a:lnTo>
                  <a:pt x="1569720" y="381000"/>
                </a:lnTo>
                <a:lnTo>
                  <a:pt x="1965960" y="784860"/>
                </a:lnTo>
                <a:lnTo>
                  <a:pt x="2758440" y="0"/>
                </a:lnTo>
                <a:lnTo>
                  <a:pt x="3147060" y="403860"/>
                </a:lnTo>
                <a:lnTo>
                  <a:pt x="3543300" y="0"/>
                </a:lnTo>
                <a:lnTo>
                  <a:pt x="3939540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BD6465-7DBA-448F-B5C7-952CBE5DA53E}"/>
              </a:ext>
            </a:extLst>
          </p:cNvPr>
          <p:cNvSpPr txBox="1"/>
          <p:nvPr/>
        </p:nvSpPr>
        <p:spPr>
          <a:xfrm>
            <a:off x="-64294" y="6403649"/>
            <a:ext cx="46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9" name="Rectangle à coins arrondis 66">
            <a:extLst>
              <a:ext uri="{FF2B5EF4-FFF2-40B4-BE49-F238E27FC236}">
                <a16:creationId xmlns:a16="http://schemas.microsoft.com/office/drawing/2014/main" id="{D064A8F6-531A-40B1-B36F-B7CB7623D492}"/>
              </a:ext>
            </a:extLst>
          </p:cNvPr>
          <p:cNvSpPr/>
          <p:nvPr/>
        </p:nvSpPr>
        <p:spPr>
          <a:xfrm>
            <a:off x="619900" y="660130"/>
            <a:ext cx="10196266" cy="18869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CC00CC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0A19535-4AAE-42DC-B1E2-781D9C305F74}"/>
              </a:ext>
            </a:extLst>
          </p:cNvPr>
          <p:cNvSpPr/>
          <p:nvPr/>
        </p:nvSpPr>
        <p:spPr>
          <a:xfrm>
            <a:off x="619900" y="624450"/>
            <a:ext cx="3386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CC"/>
                </a:solidFill>
              </a:rPr>
              <a:t>Moyenne glissante simple – en 1D</a:t>
            </a:r>
            <a:endParaRPr lang="fr-FR" b="1" dirty="0">
              <a:solidFill>
                <a:srgbClr val="333399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3E358B-F7B6-4BB1-9587-05D6AB2492F5}"/>
              </a:ext>
            </a:extLst>
          </p:cNvPr>
          <p:cNvSpPr txBox="1"/>
          <p:nvPr/>
        </p:nvSpPr>
        <p:spPr>
          <a:xfrm>
            <a:off x="4734232" y="14748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1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1) Lissage par moyenne glissante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8286E8-64BC-4F0C-81F9-6B673B6E88E6}"/>
              </a:ext>
            </a:extLst>
          </p:cNvPr>
          <p:cNvSpPr/>
          <p:nvPr/>
        </p:nvSpPr>
        <p:spPr>
          <a:xfrm>
            <a:off x="1002800" y="1424530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652A070-A2A8-4363-B41B-394CF30DA41D}"/>
                  </a:ext>
                </a:extLst>
              </p:cNvPr>
              <p:cNvSpPr txBox="1"/>
              <p:nvPr/>
            </p:nvSpPr>
            <p:spPr>
              <a:xfrm>
                <a:off x="1256848" y="1364880"/>
                <a:ext cx="91915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appelle « </a:t>
                </a:r>
                <a:r>
                  <a:rPr lang="fr-FR" sz="1600" b="1" dirty="0">
                    <a:solidFill>
                      <a:srgbClr val="002060"/>
                    </a:solidFill>
                  </a:rPr>
                  <a:t>fenêtre</a:t>
                </a:r>
                <a:r>
                  <a:rPr lang="fr-FR" sz="1600" dirty="0">
                    <a:solidFill>
                      <a:srgbClr val="002060"/>
                    </a:solidFill>
                  </a:rPr>
                  <a:t> » un sous-élément de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, de taille fixée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. </a:t>
                </a:r>
                <a:br>
                  <a:rPr lang="fr-FR" sz="1600" dirty="0">
                    <a:solidFill>
                      <a:srgbClr val="002060"/>
                    </a:solidFill>
                  </a:rPr>
                </a:b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pour une position </a:t>
                </a:r>
                <a:r>
                  <a:rPr lang="fr-FR" sz="1600" i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donnée, la fenêtre va extraire </a:t>
                </a:r>
                <a:r>
                  <a:rPr lang="fr-FR" sz="1600" i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δ</a:t>
                </a: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éléments consécutifs </a:t>
                </a:r>
                <a:r>
                  <a:rPr lang="fr-FR" sz="1600" dirty="0">
                    <a:solidFill>
                      <a:srgbClr val="002060"/>
                    </a:solidFill>
                  </a:rPr>
                  <a:t>du vecteur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fr-FR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652A070-A2A8-4363-B41B-394CF30D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48" y="1364880"/>
                <a:ext cx="9191529" cy="584775"/>
              </a:xfrm>
              <a:prstGeom prst="rect">
                <a:avLst/>
              </a:prstGeom>
              <a:blipFill>
                <a:blip r:embed="rId3"/>
                <a:stretch>
                  <a:fillRect l="-332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B1C83D00-1D8F-498A-ACB9-1815F363BD39}"/>
              </a:ext>
            </a:extLst>
          </p:cNvPr>
          <p:cNvSpPr/>
          <p:nvPr/>
        </p:nvSpPr>
        <p:spPr>
          <a:xfrm>
            <a:off x="1002800" y="1993383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C58B740-CD7A-4418-BE0D-EF12E9963453}"/>
                  </a:ext>
                </a:extLst>
              </p:cNvPr>
              <p:cNvSpPr txBox="1"/>
              <p:nvPr/>
            </p:nvSpPr>
            <p:spPr>
              <a:xfrm>
                <a:off x="1256849" y="1933733"/>
                <a:ext cx="93767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crée un vecteur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b="1" dirty="0">
                    <a:solidFill>
                      <a:srgbClr val="002060"/>
                    </a:solidFill>
                  </a:rPr>
                  <a:t> </a:t>
                </a:r>
                <a:r>
                  <a:rPr lang="fr-FR" sz="1600" dirty="0">
                    <a:solidFill>
                      <a:srgbClr val="002060"/>
                    </a:solidFill>
                  </a:rPr>
                  <a:t>qui pour chaque position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i</a:t>
                </a:r>
                <a:r>
                  <a:rPr lang="fr-FR" sz="1600" dirty="0">
                    <a:solidFill>
                      <a:srgbClr val="002060"/>
                    </a:solidFill>
                  </a:rPr>
                  <a:t> renvoie la moyenne de la fenêtre lorsqu’elle est positionnée sur l’élément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C58B740-CD7A-4418-BE0D-EF12E996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49" y="1933733"/>
                <a:ext cx="9376738" cy="584775"/>
              </a:xfrm>
              <a:prstGeom prst="rect">
                <a:avLst/>
              </a:prstGeom>
              <a:blipFill>
                <a:blip r:embed="rId4"/>
                <a:stretch>
                  <a:fillRect l="-325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A0E8F89-06ED-47DF-A1B6-0B1087D851E8}"/>
                  </a:ext>
                </a:extLst>
              </p:cNvPr>
              <p:cNvSpPr txBox="1"/>
              <p:nvPr/>
            </p:nvSpPr>
            <p:spPr>
              <a:xfrm>
                <a:off x="894898" y="1029461"/>
                <a:ext cx="100165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Soit un vecteur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, correspondant aux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points de mesure réalisés (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est très grand)</a:t>
                </a: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A0E8F89-06ED-47DF-A1B6-0B1087D85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98" y="1029461"/>
                <a:ext cx="10016518" cy="338554"/>
              </a:xfrm>
              <a:prstGeom prst="rect">
                <a:avLst/>
              </a:prstGeom>
              <a:blipFill>
                <a:blip r:embed="rId5"/>
                <a:stretch>
                  <a:fillRect l="-365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38FD2EB6-90BA-4F1B-9DF5-3483ADB712DF}"/>
              </a:ext>
            </a:extLst>
          </p:cNvPr>
          <p:cNvSpPr/>
          <p:nvPr/>
        </p:nvSpPr>
        <p:spPr>
          <a:xfrm>
            <a:off x="637625" y="2692327"/>
            <a:ext cx="145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6600"/>
                </a:solidFill>
              </a:rPr>
              <a:t>Exemple fictif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5668BD68-FA99-4B3B-BE40-7354BE8E7AA9}"/>
                  </a:ext>
                </a:extLst>
              </p:cNvPr>
              <p:cNvSpPr txBox="1"/>
              <p:nvPr/>
            </p:nvSpPr>
            <p:spPr>
              <a:xfrm>
                <a:off x="799648" y="3037625"/>
                <a:ext cx="47494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0" dirty="0">
                    <a:solidFill>
                      <a:srgbClr val="002060"/>
                    </a:solidFill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2,3,4,2,4,3,4,5,4,5,5</m:t>
                        </m:r>
                      </m:e>
                    </m:d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= 11</a:t>
                </a: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5668BD68-FA99-4B3B-BE40-7354BE8E7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48" y="3037625"/>
                <a:ext cx="4749416" cy="338554"/>
              </a:xfrm>
              <a:prstGeom prst="rect">
                <a:avLst/>
              </a:prstGeom>
              <a:blipFill>
                <a:blip r:embed="rId6"/>
                <a:stretch>
                  <a:fillRect l="-642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14CC7A6-2D6B-4F4B-A2B9-EA405F43B1FA}"/>
              </a:ext>
            </a:extLst>
          </p:cNvPr>
          <p:cNvCxnSpPr/>
          <p:nvPr/>
        </p:nvCxnSpPr>
        <p:spPr>
          <a:xfrm>
            <a:off x="7346950" y="5105400"/>
            <a:ext cx="42862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D14736D-C391-46D6-8770-68CB28F8CB4F}"/>
              </a:ext>
            </a:extLst>
          </p:cNvPr>
          <p:cNvCxnSpPr/>
          <p:nvPr/>
        </p:nvCxnSpPr>
        <p:spPr>
          <a:xfrm flipV="1">
            <a:off x="7346950" y="2999525"/>
            <a:ext cx="0" cy="2113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F4367A0-390C-40B6-B931-FBD31333EB41}"/>
              </a:ext>
            </a:extLst>
          </p:cNvPr>
          <p:cNvSpPr txBox="1"/>
          <p:nvPr/>
        </p:nvSpPr>
        <p:spPr>
          <a:xfrm>
            <a:off x="7346950" y="272225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x</a:t>
            </a:r>
            <a:r>
              <a:rPr lang="fr-FR" sz="1600" i="1" baseline="-25000" dirty="0"/>
              <a:t>i</a:t>
            </a:r>
            <a:endParaRPr lang="fr-FR" sz="1600" i="1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2A698BD-A3A5-4CAB-9A59-F72EA55F267B}"/>
              </a:ext>
            </a:extLst>
          </p:cNvPr>
          <p:cNvGrpSpPr/>
          <p:nvPr/>
        </p:nvGrpSpPr>
        <p:grpSpPr>
          <a:xfrm>
            <a:off x="7738689" y="3077836"/>
            <a:ext cx="3548043" cy="2035149"/>
            <a:chOff x="7649789" y="3257550"/>
            <a:chExt cx="3548043" cy="1893535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8840106-7673-485A-A6A0-AE8D24FC3D12}"/>
                </a:ext>
              </a:extLst>
            </p:cNvPr>
            <p:cNvCxnSpPr/>
            <p:nvPr/>
          </p:nvCxnSpPr>
          <p:spPr>
            <a:xfrm flipV="1">
              <a:off x="76497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86F44B1F-7D01-4245-B31B-381E229B4383}"/>
                </a:ext>
              </a:extLst>
            </p:cNvPr>
            <p:cNvCxnSpPr/>
            <p:nvPr/>
          </p:nvCxnSpPr>
          <p:spPr>
            <a:xfrm flipV="1">
              <a:off x="80434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0955A2C6-A76A-485B-9F66-C54CB030681D}"/>
                </a:ext>
              </a:extLst>
            </p:cNvPr>
            <p:cNvCxnSpPr/>
            <p:nvPr/>
          </p:nvCxnSpPr>
          <p:spPr>
            <a:xfrm flipV="1">
              <a:off x="84371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23BADDD9-45E2-4EF5-8BEA-143E8015DB07}"/>
                </a:ext>
              </a:extLst>
            </p:cNvPr>
            <p:cNvCxnSpPr/>
            <p:nvPr/>
          </p:nvCxnSpPr>
          <p:spPr>
            <a:xfrm flipV="1">
              <a:off x="88308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6F7498F2-64AE-4D14-96B9-5B59CC2175F1}"/>
                </a:ext>
              </a:extLst>
            </p:cNvPr>
            <p:cNvCxnSpPr/>
            <p:nvPr/>
          </p:nvCxnSpPr>
          <p:spPr>
            <a:xfrm flipV="1">
              <a:off x="92272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2B31DCEC-8E93-4D74-A29C-73E65AEA9385}"/>
                </a:ext>
              </a:extLst>
            </p:cNvPr>
            <p:cNvCxnSpPr/>
            <p:nvPr/>
          </p:nvCxnSpPr>
          <p:spPr>
            <a:xfrm flipV="1">
              <a:off x="96209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372FA56D-0115-4A5A-8DE7-5979B93388A9}"/>
                </a:ext>
              </a:extLst>
            </p:cNvPr>
            <p:cNvCxnSpPr/>
            <p:nvPr/>
          </p:nvCxnSpPr>
          <p:spPr>
            <a:xfrm flipV="1">
              <a:off x="100146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7267BEBF-E9E3-46E8-AE1D-3924DB878FFC}"/>
                </a:ext>
              </a:extLst>
            </p:cNvPr>
            <p:cNvCxnSpPr/>
            <p:nvPr/>
          </p:nvCxnSpPr>
          <p:spPr>
            <a:xfrm flipV="1">
              <a:off x="104083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21D19B69-9E18-44C9-8DDC-D948A162E5D5}"/>
                </a:ext>
              </a:extLst>
            </p:cNvPr>
            <p:cNvCxnSpPr/>
            <p:nvPr/>
          </p:nvCxnSpPr>
          <p:spPr>
            <a:xfrm flipV="1">
              <a:off x="10804132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231AC681-7AEA-4A9C-847F-ED52F78B6674}"/>
                </a:ext>
              </a:extLst>
            </p:cNvPr>
            <p:cNvCxnSpPr/>
            <p:nvPr/>
          </p:nvCxnSpPr>
          <p:spPr>
            <a:xfrm flipV="1">
              <a:off x="11197832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Ellipse 30">
            <a:extLst>
              <a:ext uri="{FF2B5EF4-FFF2-40B4-BE49-F238E27FC236}">
                <a16:creationId xmlns:a16="http://schemas.microsoft.com/office/drawing/2014/main" id="{DCA141EE-F36F-4456-80DC-488541EFAC42}"/>
              </a:ext>
            </a:extLst>
          </p:cNvPr>
          <p:cNvSpPr/>
          <p:nvPr/>
        </p:nvSpPr>
        <p:spPr>
          <a:xfrm>
            <a:off x="7325264" y="4301989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7B6A027-01E3-42A9-A509-5C6863733153}"/>
              </a:ext>
            </a:extLst>
          </p:cNvPr>
          <p:cNvSpPr/>
          <p:nvPr/>
        </p:nvSpPr>
        <p:spPr>
          <a:xfrm>
            <a:off x="7713203" y="3913020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78CD5CD9-0FB0-437F-8C02-779D2AEF058A}"/>
              </a:ext>
            </a:extLst>
          </p:cNvPr>
          <p:cNvSpPr/>
          <p:nvPr/>
        </p:nvSpPr>
        <p:spPr>
          <a:xfrm>
            <a:off x="8106903" y="3521148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7D1E742D-55CC-44D0-A384-68867C18679D}"/>
              </a:ext>
            </a:extLst>
          </p:cNvPr>
          <p:cNvSpPr/>
          <p:nvPr/>
        </p:nvSpPr>
        <p:spPr>
          <a:xfrm>
            <a:off x="8505524" y="4296350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86BCDADB-49C5-4A47-AF54-1545B412BC12}"/>
              </a:ext>
            </a:extLst>
          </p:cNvPr>
          <p:cNvSpPr/>
          <p:nvPr/>
        </p:nvSpPr>
        <p:spPr>
          <a:xfrm>
            <a:off x="8899224" y="3514237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ACE92F52-7E39-4027-9401-A530F3A6435F}"/>
              </a:ext>
            </a:extLst>
          </p:cNvPr>
          <p:cNvSpPr/>
          <p:nvPr/>
        </p:nvSpPr>
        <p:spPr>
          <a:xfrm>
            <a:off x="9293020" y="3907245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21A8970-9898-4852-80F6-AA17B6B45B3E}"/>
              </a:ext>
            </a:extLst>
          </p:cNvPr>
          <p:cNvSpPr/>
          <p:nvPr/>
        </p:nvSpPr>
        <p:spPr>
          <a:xfrm>
            <a:off x="9687290" y="3516777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680C3F31-C088-4EDA-AF78-FFB720E70704}"/>
              </a:ext>
            </a:extLst>
          </p:cNvPr>
          <p:cNvSpPr/>
          <p:nvPr/>
        </p:nvSpPr>
        <p:spPr>
          <a:xfrm>
            <a:off x="10076360" y="3132452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5F7EB19B-C2D3-4123-9FDC-E32A986EF32B}"/>
              </a:ext>
            </a:extLst>
          </p:cNvPr>
          <p:cNvSpPr/>
          <p:nvPr/>
        </p:nvSpPr>
        <p:spPr>
          <a:xfrm>
            <a:off x="10474356" y="3523188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F823C6F-9DA1-4251-A140-89AF93CA7DB4}"/>
              </a:ext>
            </a:extLst>
          </p:cNvPr>
          <p:cNvSpPr/>
          <p:nvPr/>
        </p:nvSpPr>
        <p:spPr>
          <a:xfrm>
            <a:off x="10874349" y="3130353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D512FC70-5250-49EA-8393-983A0DCF5313}"/>
              </a:ext>
            </a:extLst>
          </p:cNvPr>
          <p:cNvSpPr/>
          <p:nvPr/>
        </p:nvSpPr>
        <p:spPr>
          <a:xfrm>
            <a:off x="11264571" y="3131991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EDFE90-DEB3-45E5-B4C8-8BFC460748F1}"/>
              </a:ext>
            </a:extLst>
          </p:cNvPr>
          <p:cNvSpPr txBox="1"/>
          <p:nvPr/>
        </p:nvSpPr>
        <p:spPr>
          <a:xfrm>
            <a:off x="7100158" y="49057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117FE473-D30F-4B5B-AAC2-F796E8794E57}"/>
              </a:ext>
            </a:extLst>
          </p:cNvPr>
          <p:cNvSpPr txBox="1"/>
          <p:nvPr/>
        </p:nvSpPr>
        <p:spPr>
          <a:xfrm>
            <a:off x="7194073" y="50594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3536165B-A82F-401D-9274-9EAA9417B429}"/>
              </a:ext>
            </a:extLst>
          </p:cNvPr>
          <p:cNvSpPr txBox="1"/>
          <p:nvPr/>
        </p:nvSpPr>
        <p:spPr>
          <a:xfrm>
            <a:off x="7581069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B93A9BC3-4596-4BD4-86A5-AC495FBE3003}"/>
              </a:ext>
            </a:extLst>
          </p:cNvPr>
          <p:cNvSpPr txBox="1"/>
          <p:nvPr/>
        </p:nvSpPr>
        <p:spPr>
          <a:xfrm>
            <a:off x="7982641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4FD0B1F5-D23A-4A70-ADC0-90C7B93D491B}"/>
              </a:ext>
            </a:extLst>
          </p:cNvPr>
          <p:cNvSpPr txBox="1"/>
          <p:nvPr/>
        </p:nvSpPr>
        <p:spPr>
          <a:xfrm>
            <a:off x="8366065" y="50594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C440FD4B-ED13-423C-8E20-161485E3E4BD}"/>
              </a:ext>
            </a:extLst>
          </p:cNvPr>
          <p:cNvSpPr txBox="1"/>
          <p:nvPr/>
        </p:nvSpPr>
        <p:spPr>
          <a:xfrm>
            <a:off x="8753061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7F589A82-00D1-4E24-9557-674057874404}"/>
              </a:ext>
            </a:extLst>
          </p:cNvPr>
          <p:cNvSpPr txBox="1"/>
          <p:nvPr/>
        </p:nvSpPr>
        <p:spPr>
          <a:xfrm>
            <a:off x="9154633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3C9F9D71-CC4E-4F61-AC7B-BBDE1F512E30}"/>
              </a:ext>
            </a:extLst>
          </p:cNvPr>
          <p:cNvSpPr txBox="1"/>
          <p:nvPr/>
        </p:nvSpPr>
        <p:spPr>
          <a:xfrm>
            <a:off x="9554823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E6D96E07-00F1-45EB-AAE6-386E90C05090}"/>
              </a:ext>
            </a:extLst>
          </p:cNvPr>
          <p:cNvSpPr txBox="1"/>
          <p:nvPr/>
        </p:nvSpPr>
        <p:spPr>
          <a:xfrm>
            <a:off x="9956395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952F900F-642C-4FB0-A8DA-361444D9042D}"/>
              </a:ext>
            </a:extLst>
          </p:cNvPr>
          <p:cNvSpPr txBox="1"/>
          <p:nvPr/>
        </p:nvSpPr>
        <p:spPr>
          <a:xfrm>
            <a:off x="10339819" y="50594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BE8F1C42-4BB1-4E74-A925-FAD4DF466DCA}"/>
              </a:ext>
            </a:extLst>
          </p:cNvPr>
          <p:cNvSpPr txBox="1"/>
          <p:nvPr/>
        </p:nvSpPr>
        <p:spPr>
          <a:xfrm>
            <a:off x="10688715" y="505591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0390AB25-EEB3-4ACA-A518-DDD2A9B4480F}"/>
              </a:ext>
            </a:extLst>
          </p:cNvPr>
          <p:cNvSpPr txBox="1"/>
          <p:nvPr/>
        </p:nvSpPr>
        <p:spPr>
          <a:xfrm>
            <a:off x="7097388" y="45440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5567BC2F-EB8B-4B3E-891D-4A48016123E8}"/>
              </a:ext>
            </a:extLst>
          </p:cNvPr>
          <p:cNvSpPr txBox="1"/>
          <p:nvPr/>
        </p:nvSpPr>
        <p:spPr>
          <a:xfrm>
            <a:off x="7097388" y="414376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37071D76-467A-4817-A2DC-CB7A2F59547E}"/>
              </a:ext>
            </a:extLst>
          </p:cNvPr>
          <p:cNvSpPr txBox="1"/>
          <p:nvPr/>
        </p:nvSpPr>
        <p:spPr>
          <a:xfrm>
            <a:off x="7097388" y="3754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B652E12C-D634-4096-B3B3-71152F8E0C7D}"/>
              </a:ext>
            </a:extLst>
          </p:cNvPr>
          <p:cNvSpPr txBox="1"/>
          <p:nvPr/>
        </p:nvSpPr>
        <p:spPr>
          <a:xfrm>
            <a:off x="7085355" y="33799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8A087595-A269-4413-A6C0-517FE7FBE47E}"/>
              </a:ext>
            </a:extLst>
          </p:cNvPr>
          <p:cNvSpPr txBox="1"/>
          <p:nvPr/>
        </p:nvSpPr>
        <p:spPr>
          <a:xfrm>
            <a:off x="7094636" y="299766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9D814B3-9BA5-41C5-A878-368CD2F7A4F6}"/>
              </a:ext>
            </a:extLst>
          </p:cNvPr>
          <p:cNvSpPr/>
          <p:nvPr/>
        </p:nvSpPr>
        <p:spPr>
          <a:xfrm>
            <a:off x="823890" y="4391964"/>
            <a:ext cx="5164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E6E02"/>
                </a:solidFill>
              </a:rPr>
              <a:t>Q1 </a:t>
            </a:r>
            <a:r>
              <a:rPr lang="fr-FR" altLang="fr-FR" sz="1600" dirty="0">
                <a:solidFill>
                  <a:srgbClr val="002060"/>
                </a:solidFill>
                <a:cs typeface="Arial" panose="020B0604020202020204" pitchFamily="34" charset="0"/>
              </a:rPr>
              <a:t>– Sur cahier brouillon, tracer les 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x</a:t>
            </a:r>
            <a:r>
              <a:rPr lang="fr-FR" altLang="fr-FR" sz="1600" i="1" baseline="-25000" dirty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83DAC01C-DD9E-4EFD-9D18-CD97B052DB53}"/>
                  </a:ext>
                </a:extLst>
              </p:cNvPr>
              <p:cNvSpPr txBox="1"/>
              <p:nvPr/>
            </p:nvSpPr>
            <p:spPr>
              <a:xfrm>
                <a:off x="799648" y="3331355"/>
                <a:ext cx="5742588" cy="941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cherche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obtenu par moyenne glissante sur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avec une fenêtre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δ</a:t>
                </a:r>
                <a:r>
                  <a:rPr lang="fr-FR" sz="1600" dirty="0">
                    <a:solidFill>
                      <a:srgbClr val="002060"/>
                    </a:solidFill>
                  </a:rPr>
                  <a:t> = 3, centrée sur la valeur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i </a:t>
                </a:r>
                <a:r>
                  <a:rPr lang="fr-FR" sz="1600" dirty="0">
                    <a:solidFill>
                      <a:srgbClr val="002060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83DAC01C-DD9E-4EFD-9D18-CD97B052D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48" y="3331355"/>
                <a:ext cx="5742588" cy="941668"/>
              </a:xfrm>
              <a:prstGeom prst="rect">
                <a:avLst/>
              </a:prstGeom>
              <a:blipFill>
                <a:blip r:embed="rId7"/>
                <a:stretch>
                  <a:fillRect l="-531" t="-1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D26E19B-779D-438B-A290-DE21553AA706}"/>
                  </a:ext>
                </a:extLst>
              </p:cNvPr>
              <p:cNvSpPr/>
              <p:nvPr/>
            </p:nvSpPr>
            <p:spPr>
              <a:xfrm>
                <a:off x="823889" y="4707167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Q2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Que vaut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D26E19B-779D-438B-A290-DE21553AA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9" y="4707167"/>
                <a:ext cx="5164281" cy="338554"/>
              </a:xfrm>
              <a:prstGeom prst="rect">
                <a:avLst/>
              </a:prstGeom>
              <a:blipFill>
                <a:blip r:embed="rId8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8F5CF2D-AB77-46A3-815A-26E75922A905}"/>
                  </a:ext>
                </a:extLst>
              </p:cNvPr>
              <p:cNvSpPr/>
              <p:nvPr/>
            </p:nvSpPr>
            <p:spPr>
              <a:xfrm>
                <a:off x="823889" y="5603781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Q4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Faire «glisser» la fenêtre pour calculer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8F5CF2D-AB77-46A3-815A-26E75922A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9" y="5603781"/>
                <a:ext cx="5164281" cy="338554"/>
              </a:xfrm>
              <a:prstGeom prst="rect">
                <a:avLst/>
              </a:prstGeom>
              <a:blipFill>
                <a:blip r:embed="rId9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63E89D8-8364-43DC-9CA8-B8E9F4FE1E29}"/>
                  </a:ext>
                </a:extLst>
              </p:cNvPr>
              <p:cNvSpPr/>
              <p:nvPr/>
            </p:nvSpPr>
            <p:spPr>
              <a:xfrm>
                <a:off x="823888" y="5029039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Q3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Que valent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63E89D8-8364-43DC-9CA8-B8E9F4FE1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8" y="5029039"/>
                <a:ext cx="5164281" cy="338554"/>
              </a:xfrm>
              <a:prstGeom prst="rect">
                <a:avLst/>
              </a:prstGeom>
              <a:blipFill>
                <a:blip r:embed="rId10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45F1458-8E1D-42E3-BF1A-8284F0F9AA2D}"/>
                  </a:ext>
                </a:extLst>
              </p:cNvPr>
              <p:cNvSpPr txBox="1"/>
              <p:nvPr/>
            </p:nvSpPr>
            <p:spPr>
              <a:xfrm>
                <a:off x="2564174" y="4660740"/>
                <a:ext cx="3533788" cy="445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7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8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3+4+5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=4=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ici 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45F1458-8E1D-42E3-BF1A-8284F0F9A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74" y="4660740"/>
                <a:ext cx="3533788" cy="445315"/>
              </a:xfrm>
              <a:prstGeom prst="rect">
                <a:avLst/>
              </a:prstGeom>
              <a:blipFill>
                <a:blip r:embed="rId11"/>
                <a:stretch>
                  <a:fillRect l="-1036" b="-5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ZoneTexte 158">
            <a:extLst>
              <a:ext uri="{FF2B5EF4-FFF2-40B4-BE49-F238E27FC236}">
                <a16:creationId xmlns:a16="http://schemas.microsoft.com/office/drawing/2014/main" id="{360E6A5F-6A01-44FA-B374-4B792B0DE07A}"/>
              </a:ext>
            </a:extLst>
          </p:cNvPr>
          <p:cNvSpPr txBox="1"/>
          <p:nvPr/>
        </p:nvSpPr>
        <p:spPr>
          <a:xfrm>
            <a:off x="9554823" y="33286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E6580C67-A7CD-4B36-9BF5-2A75FB271A64}"/>
              </a:ext>
            </a:extLst>
          </p:cNvPr>
          <p:cNvSpPr txBox="1"/>
          <p:nvPr/>
        </p:nvSpPr>
        <p:spPr>
          <a:xfrm>
            <a:off x="11092927" y="505591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D88CF67-AB59-4813-AF57-4A2FADF4635B}"/>
                  </a:ext>
                </a:extLst>
              </p:cNvPr>
              <p:cNvSpPr txBox="1"/>
              <p:nvPr/>
            </p:nvSpPr>
            <p:spPr>
              <a:xfrm>
                <a:off x="854070" y="5323995"/>
                <a:ext cx="61927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ils n’existent pas : ce sont des effets de bords,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FF0000"/>
                    </a:solidFill>
                  </a:rPr>
                  <a:t> sera de taille 11-2=9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D88CF67-AB59-4813-AF57-4A2FADF4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0" y="5323995"/>
                <a:ext cx="6192786" cy="338554"/>
              </a:xfrm>
              <a:prstGeom prst="rect">
                <a:avLst/>
              </a:prstGeom>
              <a:blipFill>
                <a:blip r:embed="rId12"/>
                <a:stretch>
                  <a:fillRect l="-492" t="-7143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FD9F466-2F74-40A1-A4AC-D1E396F013E1}"/>
              </a:ext>
            </a:extLst>
          </p:cNvPr>
          <p:cNvSpPr/>
          <p:nvPr/>
        </p:nvSpPr>
        <p:spPr>
          <a:xfrm>
            <a:off x="7310179" y="3060805"/>
            <a:ext cx="840754" cy="2059764"/>
          </a:xfrm>
          <a:prstGeom prst="rect">
            <a:avLst/>
          </a:prstGeom>
          <a:solidFill>
            <a:srgbClr val="0CFC4B">
              <a:alpha val="10196"/>
            </a:srgbClr>
          </a:solidFill>
          <a:ln w="28575">
            <a:solidFill>
              <a:srgbClr val="4F970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E5FDB40B-A0EE-4903-8375-288D31A3F663}"/>
                  </a:ext>
                </a:extLst>
              </p:cNvPr>
              <p:cNvSpPr txBox="1"/>
              <p:nvPr/>
            </p:nvSpPr>
            <p:spPr>
              <a:xfrm>
                <a:off x="854069" y="5864303"/>
                <a:ext cx="11003502" cy="45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fr-FR" sz="16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E5FDB40B-A0EE-4903-8375-288D31A3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69" y="5864303"/>
                <a:ext cx="11003502" cy="459036"/>
              </a:xfrm>
              <a:prstGeom prst="rect">
                <a:avLst/>
              </a:prstGeom>
              <a:blipFill>
                <a:blip r:embed="rId13"/>
                <a:stretch>
                  <a:fillRect l="-277"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C3AC0AB4-BE6E-4C84-AF51-3527EC0A9C6E}"/>
              </a:ext>
            </a:extLst>
          </p:cNvPr>
          <p:cNvSpPr/>
          <p:nvPr/>
        </p:nvSpPr>
        <p:spPr>
          <a:xfrm>
            <a:off x="1732547" y="5923072"/>
            <a:ext cx="831627" cy="386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B22E826-D3CB-436A-9A1E-8C529318C13B}"/>
              </a:ext>
            </a:extLst>
          </p:cNvPr>
          <p:cNvSpPr/>
          <p:nvPr/>
        </p:nvSpPr>
        <p:spPr>
          <a:xfrm>
            <a:off x="2564175" y="5916196"/>
            <a:ext cx="750526" cy="386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1F3A86A-DBC3-41B0-AD03-970592D3D049}"/>
              </a:ext>
            </a:extLst>
          </p:cNvPr>
          <p:cNvSpPr/>
          <p:nvPr/>
        </p:nvSpPr>
        <p:spPr>
          <a:xfrm>
            <a:off x="3314700" y="5916196"/>
            <a:ext cx="800099" cy="386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710285-EB34-4282-BFFE-401AE9F1B619}"/>
              </a:ext>
            </a:extLst>
          </p:cNvPr>
          <p:cNvSpPr/>
          <p:nvPr/>
        </p:nvSpPr>
        <p:spPr>
          <a:xfrm>
            <a:off x="4114799" y="5916196"/>
            <a:ext cx="5223940" cy="3862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1A0EE5D-32F3-4233-938F-62BF45FA51E3}"/>
              </a:ext>
            </a:extLst>
          </p:cNvPr>
          <p:cNvSpPr txBox="1"/>
          <p:nvPr/>
        </p:nvSpPr>
        <p:spPr>
          <a:xfrm>
            <a:off x="10905066" y="4782015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position </a:t>
            </a:r>
            <a:r>
              <a:rPr lang="fr-FR" sz="1600" i="1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70129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03308 2.22222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08 2.22222E-6 L 0.06537 2.22222E-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37 2.22222E-6 L 0.25795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3" grpId="0" animBg="1"/>
      <p:bldP spid="84" grpId="0" animBg="1"/>
      <p:bldP spid="85" grpId="0" animBg="1"/>
      <p:bldP spid="8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à coins arrondis 78">
            <a:extLst>
              <a:ext uri="{FF2B5EF4-FFF2-40B4-BE49-F238E27FC236}">
                <a16:creationId xmlns:a16="http://schemas.microsoft.com/office/drawing/2014/main" id="{3A3178F1-246F-4BAF-BB03-279D5F2C2661}"/>
              </a:ext>
            </a:extLst>
          </p:cNvPr>
          <p:cNvSpPr/>
          <p:nvPr/>
        </p:nvSpPr>
        <p:spPr>
          <a:xfrm>
            <a:off x="619900" y="2699911"/>
            <a:ext cx="11286350" cy="394853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4F9707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3C189862-7853-47E2-A51F-DBBAF0F16CA6}"/>
              </a:ext>
            </a:extLst>
          </p:cNvPr>
          <p:cNvSpPr/>
          <p:nvPr/>
        </p:nvSpPr>
        <p:spPr>
          <a:xfrm>
            <a:off x="828675" y="4278666"/>
            <a:ext cx="10858500" cy="2209800"/>
          </a:xfrm>
          <a:custGeom>
            <a:avLst/>
            <a:gdLst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626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499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499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62675 w 10858500"/>
              <a:gd name="connsiteY5" fmla="*/ 1143000 h 2209800"/>
              <a:gd name="connsiteX6" fmla="*/ 6153150 w 10858500"/>
              <a:gd name="connsiteY6" fmla="*/ 0 h 2209800"/>
              <a:gd name="connsiteX0" fmla="*/ 6153150 w 10858500"/>
              <a:gd name="connsiteY0" fmla="*/ 0 h 2209800"/>
              <a:gd name="connsiteX1" fmla="*/ 0 w 10858500"/>
              <a:gd name="connsiteY1" fmla="*/ 0 h 2209800"/>
              <a:gd name="connsiteX2" fmla="*/ 0 w 10858500"/>
              <a:gd name="connsiteY2" fmla="*/ 2209800 h 2209800"/>
              <a:gd name="connsiteX3" fmla="*/ 10858500 w 10858500"/>
              <a:gd name="connsiteY3" fmla="*/ 2209800 h 2209800"/>
              <a:gd name="connsiteX4" fmla="*/ 10858500 w 10858500"/>
              <a:gd name="connsiteY4" fmla="*/ 1143000 h 2209800"/>
              <a:gd name="connsiteX5" fmla="*/ 6156325 w 10858500"/>
              <a:gd name="connsiteY5" fmla="*/ 1143000 h 2209800"/>
              <a:gd name="connsiteX6" fmla="*/ 6153150 w 10858500"/>
              <a:gd name="connsiteY6" fmla="*/ 0 h 220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58500" h="2209800">
                <a:moveTo>
                  <a:pt x="6153150" y="0"/>
                </a:moveTo>
                <a:lnTo>
                  <a:pt x="0" y="0"/>
                </a:lnTo>
                <a:lnTo>
                  <a:pt x="0" y="2209800"/>
                </a:lnTo>
                <a:lnTo>
                  <a:pt x="10858500" y="2209800"/>
                </a:lnTo>
                <a:lnTo>
                  <a:pt x="10858500" y="1143000"/>
                </a:lnTo>
                <a:lnTo>
                  <a:pt x="6156325" y="1143000"/>
                </a:lnTo>
                <a:cubicBezTo>
                  <a:pt x="6157383" y="762000"/>
                  <a:pt x="6152092" y="381000"/>
                  <a:pt x="615315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99F1B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665824A-8B05-4F55-9B4C-F8FC0018EB68}"/>
              </a:ext>
            </a:extLst>
          </p:cNvPr>
          <p:cNvGrpSpPr/>
          <p:nvPr/>
        </p:nvGrpSpPr>
        <p:grpSpPr>
          <a:xfrm>
            <a:off x="7339553" y="3155388"/>
            <a:ext cx="4041765" cy="1554480"/>
            <a:chOff x="7250653" y="3193488"/>
            <a:chExt cx="4041765" cy="1554480"/>
          </a:xfrm>
        </p:grpSpPr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B134E79D-16C1-4E8C-A7B1-0AF333E2A27B}"/>
                </a:ext>
              </a:extLst>
            </p:cNvPr>
            <p:cNvCxnSpPr>
              <a:cxnSpLocks/>
            </p:cNvCxnSpPr>
            <p:nvPr/>
          </p:nvCxnSpPr>
          <p:spPr>
            <a:xfrm>
              <a:off x="7258049" y="474796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>
              <a:extLst>
                <a:ext uri="{FF2B5EF4-FFF2-40B4-BE49-F238E27FC236}">
                  <a16:creationId xmlns:a16="http://schemas.microsoft.com/office/drawing/2014/main" id="{E1E14B35-7F95-4E67-B236-EED288FDC284}"/>
                </a:ext>
              </a:extLst>
            </p:cNvPr>
            <p:cNvCxnSpPr>
              <a:cxnSpLocks/>
            </p:cNvCxnSpPr>
            <p:nvPr/>
          </p:nvCxnSpPr>
          <p:spPr>
            <a:xfrm>
              <a:off x="7256200" y="435934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>
              <a:extLst>
                <a:ext uri="{FF2B5EF4-FFF2-40B4-BE49-F238E27FC236}">
                  <a16:creationId xmlns:a16="http://schemas.microsoft.com/office/drawing/2014/main" id="{12C41F14-913A-4D2E-9464-C3ADB8CB1D64}"/>
                </a:ext>
              </a:extLst>
            </p:cNvPr>
            <p:cNvCxnSpPr>
              <a:cxnSpLocks/>
            </p:cNvCxnSpPr>
            <p:nvPr/>
          </p:nvCxnSpPr>
          <p:spPr>
            <a:xfrm>
              <a:off x="7254351" y="397072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>
              <a:extLst>
                <a:ext uri="{FF2B5EF4-FFF2-40B4-BE49-F238E27FC236}">
                  <a16:creationId xmlns:a16="http://schemas.microsoft.com/office/drawing/2014/main" id="{47BFF44D-4EE2-4CD5-B8DC-CCB4FEA78719}"/>
                </a:ext>
              </a:extLst>
            </p:cNvPr>
            <p:cNvCxnSpPr>
              <a:cxnSpLocks/>
            </p:cNvCxnSpPr>
            <p:nvPr/>
          </p:nvCxnSpPr>
          <p:spPr>
            <a:xfrm>
              <a:off x="7252502" y="358210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>
              <a:extLst>
                <a:ext uri="{FF2B5EF4-FFF2-40B4-BE49-F238E27FC236}">
                  <a16:creationId xmlns:a16="http://schemas.microsoft.com/office/drawing/2014/main" id="{9DBF05C5-CB62-46BA-B44B-B262FBD66C7F}"/>
                </a:ext>
              </a:extLst>
            </p:cNvPr>
            <p:cNvCxnSpPr>
              <a:cxnSpLocks/>
            </p:cNvCxnSpPr>
            <p:nvPr/>
          </p:nvCxnSpPr>
          <p:spPr>
            <a:xfrm>
              <a:off x="7250653" y="3193488"/>
              <a:ext cx="4034369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9FA88DBC-E8C8-4B07-B18C-5ADDC95B97DC}"/>
              </a:ext>
            </a:extLst>
          </p:cNvPr>
          <p:cNvSpPr/>
          <p:nvPr/>
        </p:nvSpPr>
        <p:spPr>
          <a:xfrm>
            <a:off x="7350760" y="3154680"/>
            <a:ext cx="3939540" cy="1173480"/>
          </a:xfrm>
          <a:custGeom>
            <a:avLst/>
            <a:gdLst>
              <a:gd name="connsiteX0" fmla="*/ 0 w 3939540"/>
              <a:gd name="connsiteY0" fmla="*/ 1173480 h 1173480"/>
              <a:gd name="connsiteX1" fmla="*/ 784860 w 3939540"/>
              <a:gd name="connsiteY1" fmla="*/ 396240 h 1173480"/>
              <a:gd name="connsiteX2" fmla="*/ 1181100 w 3939540"/>
              <a:gd name="connsiteY2" fmla="*/ 1165860 h 1173480"/>
              <a:gd name="connsiteX3" fmla="*/ 1569720 w 3939540"/>
              <a:gd name="connsiteY3" fmla="*/ 381000 h 1173480"/>
              <a:gd name="connsiteX4" fmla="*/ 1965960 w 3939540"/>
              <a:gd name="connsiteY4" fmla="*/ 784860 h 1173480"/>
              <a:gd name="connsiteX5" fmla="*/ 2758440 w 3939540"/>
              <a:gd name="connsiteY5" fmla="*/ 0 h 1173480"/>
              <a:gd name="connsiteX6" fmla="*/ 3147060 w 3939540"/>
              <a:gd name="connsiteY6" fmla="*/ 403860 h 1173480"/>
              <a:gd name="connsiteX7" fmla="*/ 3543300 w 3939540"/>
              <a:gd name="connsiteY7" fmla="*/ 0 h 1173480"/>
              <a:gd name="connsiteX8" fmla="*/ 3939540 w 3939540"/>
              <a:gd name="connsiteY8" fmla="*/ 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9540" h="1173480">
                <a:moveTo>
                  <a:pt x="0" y="1173480"/>
                </a:moveTo>
                <a:lnTo>
                  <a:pt x="784860" y="396240"/>
                </a:lnTo>
                <a:lnTo>
                  <a:pt x="1181100" y="1165860"/>
                </a:lnTo>
                <a:lnTo>
                  <a:pt x="1569720" y="381000"/>
                </a:lnTo>
                <a:lnTo>
                  <a:pt x="1965960" y="784860"/>
                </a:lnTo>
                <a:lnTo>
                  <a:pt x="2758440" y="0"/>
                </a:lnTo>
                <a:lnTo>
                  <a:pt x="3147060" y="403860"/>
                </a:lnTo>
                <a:lnTo>
                  <a:pt x="3543300" y="0"/>
                </a:lnTo>
                <a:lnTo>
                  <a:pt x="3939540" y="0"/>
                </a:ln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5BD6465-7DBA-448F-B5C7-952CBE5DA53E}"/>
              </a:ext>
            </a:extLst>
          </p:cNvPr>
          <p:cNvSpPr txBox="1"/>
          <p:nvPr/>
        </p:nvSpPr>
        <p:spPr>
          <a:xfrm>
            <a:off x="-64294" y="6403649"/>
            <a:ext cx="46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49" name="Rectangle à coins arrondis 66">
            <a:extLst>
              <a:ext uri="{FF2B5EF4-FFF2-40B4-BE49-F238E27FC236}">
                <a16:creationId xmlns:a16="http://schemas.microsoft.com/office/drawing/2014/main" id="{D064A8F6-531A-40B1-B36F-B7CB7623D492}"/>
              </a:ext>
            </a:extLst>
          </p:cNvPr>
          <p:cNvSpPr/>
          <p:nvPr/>
        </p:nvSpPr>
        <p:spPr>
          <a:xfrm>
            <a:off x="619900" y="660130"/>
            <a:ext cx="10196266" cy="18869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CC00CC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0A19535-4AAE-42DC-B1E2-781D9C305F74}"/>
              </a:ext>
            </a:extLst>
          </p:cNvPr>
          <p:cNvSpPr/>
          <p:nvPr/>
        </p:nvSpPr>
        <p:spPr>
          <a:xfrm>
            <a:off x="619900" y="624450"/>
            <a:ext cx="3386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CC"/>
                </a:solidFill>
              </a:rPr>
              <a:t>Moyenne glissante simple – en 1D</a:t>
            </a:r>
            <a:endParaRPr lang="fr-FR" b="1" dirty="0">
              <a:solidFill>
                <a:srgbClr val="333399"/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3E358B-F7B6-4BB1-9587-05D6AB2492F5}"/>
              </a:ext>
            </a:extLst>
          </p:cNvPr>
          <p:cNvSpPr txBox="1"/>
          <p:nvPr/>
        </p:nvSpPr>
        <p:spPr>
          <a:xfrm>
            <a:off x="4734232" y="14748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1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1) Lissage par moyenne glissante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8286E8-64BC-4F0C-81F9-6B673B6E88E6}"/>
              </a:ext>
            </a:extLst>
          </p:cNvPr>
          <p:cNvSpPr/>
          <p:nvPr/>
        </p:nvSpPr>
        <p:spPr>
          <a:xfrm>
            <a:off x="1002800" y="1424530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652A070-A2A8-4363-B41B-394CF30DA41D}"/>
                  </a:ext>
                </a:extLst>
              </p:cNvPr>
              <p:cNvSpPr txBox="1"/>
              <p:nvPr/>
            </p:nvSpPr>
            <p:spPr>
              <a:xfrm>
                <a:off x="1256848" y="1364880"/>
                <a:ext cx="91915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appelle « </a:t>
                </a:r>
                <a:r>
                  <a:rPr lang="fr-FR" sz="1600" b="1" dirty="0">
                    <a:solidFill>
                      <a:srgbClr val="002060"/>
                    </a:solidFill>
                  </a:rPr>
                  <a:t>fenêtre</a:t>
                </a:r>
                <a:r>
                  <a:rPr lang="fr-FR" sz="1600" dirty="0">
                    <a:solidFill>
                      <a:srgbClr val="002060"/>
                    </a:solidFill>
                  </a:rPr>
                  <a:t> » un sous-élément de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, de taille fixée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. </a:t>
                </a:r>
                <a:br>
                  <a:rPr lang="fr-FR" sz="1600" dirty="0">
                    <a:solidFill>
                      <a:srgbClr val="002060"/>
                    </a:solidFill>
                  </a:rPr>
                </a:b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 pour une position </a:t>
                </a:r>
                <a:r>
                  <a:rPr lang="fr-FR" sz="1600" i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i</a:t>
                </a: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donnée, la fenêtre va extraire </a:t>
                </a:r>
                <a:r>
                  <a:rPr lang="fr-FR" sz="1600" i="1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δ</a:t>
                </a:r>
                <a:r>
                  <a:rPr lang="fr-FR" sz="1600" dirty="0">
                    <a:solidFill>
                      <a:srgbClr val="002060"/>
                    </a:solidFill>
                    <a:sym typeface="Wingdings" panose="05000000000000000000" pitchFamily="2" charset="2"/>
                  </a:rPr>
                  <a:t> éléments consécutifs </a:t>
                </a:r>
                <a:r>
                  <a:rPr lang="fr-FR" sz="1600" dirty="0">
                    <a:solidFill>
                      <a:srgbClr val="002060"/>
                    </a:solidFill>
                  </a:rPr>
                  <a:t>du vecteur </a:t>
                </a:r>
                <a14:m>
                  <m:oMath xmlns:m="http://schemas.openxmlformats.org/officeDocument/2006/math">
                    <m:r>
                      <a:rPr lang="fr-FR" sz="16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fr-FR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D652A070-A2A8-4363-B41B-394CF30DA4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48" y="1364880"/>
                <a:ext cx="9191529" cy="584775"/>
              </a:xfrm>
              <a:prstGeom prst="rect">
                <a:avLst/>
              </a:prstGeom>
              <a:blipFill>
                <a:blip r:embed="rId3"/>
                <a:stretch>
                  <a:fillRect l="-332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Rectangle 56">
            <a:extLst>
              <a:ext uri="{FF2B5EF4-FFF2-40B4-BE49-F238E27FC236}">
                <a16:creationId xmlns:a16="http://schemas.microsoft.com/office/drawing/2014/main" id="{B1C83D00-1D8F-498A-ACB9-1815F363BD39}"/>
              </a:ext>
            </a:extLst>
          </p:cNvPr>
          <p:cNvSpPr/>
          <p:nvPr/>
        </p:nvSpPr>
        <p:spPr>
          <a:xfrm>
            <a:off x="1002800" y="1993383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C58B740-CD7A-4418-BE0D-EF12E9963453}"/>
                  </a:ext>
                </a:extLst>
              </p:cNvPr>
              <p:cNvSpPr txBox="1"/>
              <p:nvPr/>
            </p:nvSpPr>
            <p:spPr>
              <a:xfrm>
                <a:off x="1256849" y="1933733"/>
                <a:ext cx="937673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crée un vecteur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b="1" dirty="0">
                    <a:solidFill>
                      <a:srgbClr val="002060"/>
                    </a:solidFill>
                  </a:rPr>
                  <a:t> </a:t>
                </a:r>
                <a:r>
                  <a:rPr lang="fr-FR" sz="1600" dirty="0">
                    <a:solidFill>
                      <a:srgbClr val="002060"/>
                    </a:solidFill>
                  </a:rPr>
                  <a:t>qui pour chaque position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i</a:t>
                </a:r>
                <a:r>
                  <a:rPr lang="fr-FR" sz="1600" dirty="0">
                    <a:solidFill>
                      <a:srgbClr val="002060"/>
                    </a:solidFill>
                  </a:rPr>
                  <a:t> renvoie la moyenne de la fenêtre lorsqu’elle est positionnée sur l’élément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fr-FR" sz="1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ZoneTexte 59">
                <a:extLst>
                  <a:ext uri="{FF2B5EF4-FFF2-40B4-BE49-F238E27FC236}">
                    <a16:creationId xmlns:a16="http://schemas.microsoft.com/office/drawing/2014/main" id="{5C58B740-CD7A-4418-BE0D-EF12E9963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49" y="1933733"/>
                <a:ext cx="9376738" cy="584775"/>
              </a:xfrm>
              <a:prstGeom prst="rect">
                <a:avLst/>
              </a:prstGeom>
              <a:blipFill>
                <a:blip r:embed="rId4"/>
                <a:stretch>
                  <a:fillRect l="-325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A0E8F89-06ED-47DF-A1B6-0B1087D851E8}"/>
                  </a:ext>
                </a:extLst>
              </p:cNvPr>
              <p:cNvSpPr txBox="1"/>
              <p:nvPr/>
            </p:nvSpPr>
            <p:spPr>
              <a:xfrm>
                <a:off x="894898" y="1029461"/>
                <a:ext cx="100165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Soit un vecteur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, correspondant aux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points de mesure réalisés (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est très grand)</a:t>
                </a:r>
              </a:p>
            </p:txBody>
          </p:sp>
        </mc:Choice>
        <mc:Fallback xmlns=""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EA0E8F89-06ED-47DF-A1B6-0B1087D85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98" y="1029461"/>
                <a:ext cx="10016518" cy="338554"/>
              </a:xfrm>
              <a:prstGeom prst="rect">
                <a:avLst/>
              </a:prstGeom>
              <a:blipFill>
                <a:blip r:embed="rId5"/>
                <a:stretch>
                  <a:fillRect l="-365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63">
            <a:extLst>
              <a:ext uri="{FF2B5EF4-FFF2-40B4-BE49-F238E27FC236}">
                <a16:creationId xmlns:a16="http://schemas.microsoft.com/office/drawing/2014/main" id="{38FD2EB6-90BA-4F1B-9DF5-3483ADB712DF}"/>
              </a:ext>
            </a:extLst>
          </p:cNvPr>
          <p:cNvSpPr/>
          <p:nvPr/>
        </p:nvSpPr>
        <p:spPr>
          <a:xfrm>
            <a:off x="637625" y="2692327"/>
            <a:ext cx="145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6600"/>
                </a:solidFill>
              </a:rPr>
              <a:t>Exemple fictif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5668BD68-FA99-4B3B-BE40-7354BE8E7AA9}"/>
                  </a:ext>
                </a:extLst>
              </p:cNvPr>
              <p:cNvSpPr txBox="1"/>
              <p:nvPr/>
            </p:nvSpPr>
            <p:spPr>
              <a:xfrm>
                <a:off x="799648" y="3037625"/>
                <a:ext cx="47494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0" dirty="0">
                    <a:solidFill>
                      <a:srgbClr val="002060"/>
                    </a:solidFill>
                  </a:rPr>
                  <a:t>Soit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2,3,4,2,4,3,4,5,4,5,5</m:t>
                        </m:r>
                      </m:e>
                    </m:d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= 11</a:t>
                </a:r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5668BD68-FA99-4B3B-BE40-7354BE8E7A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48" y="3037625"/>
                <a:ext cx="4749416" cy="338554"/>
              </a:xfrm>
              <a:prstGeom prst="rect">
                <a:avLst/>
              </a:prstGeom>
              <a:blipFill>
                <a:blip r:embed="rId6"/>
                <a:stretch>
                  <a:fillRect l="-642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914CC7A6-2D6B-4F4B-A2B9-EA405F43B1FA}"/>
              </a:ext>
            </a:extLst>
          </p:cNvPr>
          <p:cNvCxnSpPr/>
          <p:nvPr/>
        </p:nvCxnSpPr>
        <p:spPr>
          <a:xfrm>
            <a:off x="7346950" y="5105400"/>
            <a:ext cx="428625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8D14736D-C391-46D6-8770-68CB28F8CB4F}"/>
              </a:ext>
            </a:extLst>
          </p:cNvPr>
          <p:cNvCxnSpPr/>
          <p:nvPr/>
        </p:nvCxnSpPr>
        <p:spPr>
          <a:xfrm flipV="1">
            <a:off x="7346950" y="2999525"/>
            <a:ext cx="0" cy="2113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BF4367A0-390C-40B6-B931-FBD31333EB41}"/>
              </a:ext>
            </a:extLst>
          </p:cNvPr>
          <p:cNvSpPr txBox="1"/>
          <p:nvPr/>
        </p:nvSpPr>
        <p:spPr>
          <a:xfrm>
            <a:off x="7346950" y="2722251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/>
              <a:t>x</a:t>
            </a:r>
            <a:r>
              <a:rPr lang="fr-FR" sz="1600" i="1" baseline="-25000" dirty="0"/>
              <a:t>i</a:t>
            </a:r>
            <a:endParaRPr lang="fr-FR" sz="1600" i="1" dirty="0"/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B2A698BD-A3A5-4CAB-9A59-F72EA55F267B}"/>
              </a:ext>
            </a:extLst>
          </p:cNvPr>
          <p:cNvGrpSpPr/>
          <p:nvPr/>
        </p:nvGrpSpPr>
        <p:grpSpPr>
          <a:xfrm>
            <a:off x="7738689" y="3077836"/>
            <a:ext cx="3548043" cy="2035149"/>
            <a:chOff x="7649789" y="3257550"/>
            <a:chExt cx="3548043" cy="1893535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8840106-7673-485A-A6A0-AE8D24FC3D12}"/>
                </a:ext>
              </a:extLst>
            </p:cNvPr>
            <p:cNvCxnSpPr/>
            <p:nvPr/>
          </p:nvCxnSpPr>
          <p:spPr>
            <a:xfrm flipV="1">
              <a:off x="76497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86F44B1F-7D01-4245-B31B-381E229B4383}"/>
                </a:ext>
              </a:extLst>
            </p:cNvPr>
            <p:cNvCxnSpPr/>
            <p:nvPr/>
          </p:nvCxnSpPr>
          <p:spPr>
            <a:xfrm flipV="1">
              <a:off x="80434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0955A2C6-A76A-485B-9F66-C54CB030681D}"/>
                </a:ext>
              </a:extLst>
            </p:cNvPr>
            <p:cNvCxnSpPr/>
            <p:nvPr/>
          </p:nvCxnSpPr>
          <p:spPr>
            <a:xfrm flipV="1">
              <a:off x="84371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23BADDD9-45E2-4EF5-8BEA-143E8015DB07}"/>
                </a:ext>
              </a:extLst>
            </p:cNvPr>
            <p:cNvCxnSpPr/>
            <p:nvPr/>
          </p:nvCxnSpPr>
          <p:spPr>
            <a:xfrm flipV="1">
              <a:off x="8830889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6F7498F2-64AE-4D14-96B9-5B59CC2175F1}"/>
                </a:ext>
              </a:extLst>
            </p:cNvPr>
            <p:cNvCxnSpPr/>
            <p:nvPr/>
          </p:nvCxnSpPr>
          <p:spPr>
            <a:xfrm flipV="1">
              <a:off x="92272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2B31DCEC-8E93-4D74-A29C-73E65AEA9385}"/>
                </a:ext>
              </a:extLst>
            </p:cNvPr>
            <p:cNvCxnSpPr/>
            <p:nvPr/>
          </p:nvCxnSpPr>
          <p:spPr>
            <a:xfrm flipV="1">
              <a:off x="96209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372FA56D-0115-4A5A-8DE7-5979B93388A9}"/>
                </a:ext>
              </a:extLst>
            </p:cNvPr>
            <p:cNvCxnSpPr/>
            <p:nvPr/>
          </p:nvCxnSpPr>
          <p:spPr>
            <a:xfrm flipV="1">
              <a:off x="100146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7267BEBF-E9E3-46E8-AE1D-3924DB878FFC}"/>
                </a:ext>
              </a:extLst>
            </p:cNvPr>
            <p:cNvCxnSpPr/>
            <p:nvPr/>
          </p:nvCxnSpPr>
          <p:spPr>
            <a:xfrm flipV="1">
              <a:off x="10408316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113">
              <a:extLst>
                <a:ext uri="{FF2B5EF4-FFF2-40B4-BE49-F238E27FC236}">
                  <a16:creationId xmlns:a16="http://schemas.microsoft.com/office/drawing/2014/main" id="{21D19B69-9E18-44C9-8DDC-D948A162E5D5}"/>
                </a:ext>
              </a:extLst>
            </p:cNvPr>
            <p:cNvCxnSpPr/>
            <p:nvPr/>
          </p:nvCxnSpPr>
          <p:spPr>
            <a:xfrm flipV="1">
              <a:off x="10804132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231AC681-7AEA-4A9C-847F-ED52F78B6674}"/>
                </a:ext>
              </a:extLst>
            </p:cNvPr>
            <p:cNvCxnSpPr/>
            <p:nvPr/>
          </p:nvCxnSpPr>
          <p:spPr>
            <a:xfrm flipV="1">
              <a:off x="11197832" y="3257550"/>
              <a:ext cx="0" cy="189353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Ellipse 30">
            <a:extLst>
              <a:ext uri="{FF2B5EF4-FFF2-40B4-BE49-F238E27FC236}">
                <a16:creationId xmlns:a16="http://schemas.microsoft.com/office/drawing/2014/main" id="{DCA141EE-F36F-4456-80DC-488541EFAC42}"/>
              </a:ext>
            </a:extLst>
          </p:cNvPr>
          <p:cNvSpPr/>
          <p:nvPr/>
        </p:nvSpPr>
        <p:spPr>
          <a:xfrm>
            <a:off x="7325264" y="4301989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97B6A027-01E3-42A9-A509-5C6863733153}"/>
              </a:ext>
            </a:extLst>
          </p:cNvPr>
          <p:cNvSpPr/>
          <p:nvPr/>
        </p:nvSpPr>
        <p:spPr>
          <a:xfrm>
            <a:off x="7713203" y="3913020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78CD5CD9-0FB0-437F-8C02-779D2AEF058A}"/>
              </a:ext>
            </a:extLst>
          </p:cNvPr>
          <p:cNvSpPr/>
          <p:nvPr/>
        </p:nvSpPr>
        <p:spPr>
          <a:xfrm>
            <a:off x="8106903" y="3521148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7D1E742D-55CC-44D0-A384-68867C18679D}"/>
              </a:ext>
            </a:extLst>
          </p:cNvPr>
          <p:cNvSpPr/>
          <p:nvPr/>
        </p:nvSpPr>
        <p:spPr>
          <a:xfrm>
            <a:off x="8505524" y="4296350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86BCDADB-49C5-4A47-AF54-1545B412BC12}"/>
              </a:ext>
            </a:extLst>
          </p:cNvPr>
          <p:cNvSpPr/>
          <p:nvPr/>
        </p:nvSpPr>
        <p:spPr>
          <a:xfrm>
            <a:off x="8899224" y="3514237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ACE92F52-7E39-4027-9401-A530F3A6435F}"/>
              </a:ext>
            </a:extLst>
          </p:cNvPr>
          <p:cNvSpPr/>
          <p:nvPr/>
        </p:nvSpPr>
        <p:spPr>
          <a:xfrm>
            <a:off x="9293020" y="3907245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21A8970-9898-4852-80F6-AA17B6B45B3E}"/>
              </a:ext>
            </a:extLst>
          </p:cNvPr>
          <p:cNvSpPr/>
          <p:nvPr/>
        </p:nvSpPr>
        <p:spPr>
          <a:xfrm>
            <a:off x="9687290" y="3516777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680C3F31-C088-4EDA-AF78-FFB720E70704}"/>
              </a:ext>
            </a:extLst>
          </p:cNvPr>
          <p:cNvSpPr/>
          <p:nvPr/>
        </p:nvSpPr>
        <p:spPr>
          <a:xfrm>
            <a:off x="10076360" y="3132452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5F7EB19B-C2D3-4123-9FDC-E32A986EF32B}"/>
              </a:ext>
            </a:extLst>
          </p:cNvPr>
          <p:cNvSpPr/>
          <p:nvPr/>
        </p:nvSpPr>
        <p:spPr>
          <a:xfrm>
            <a:off x="10474356" y="3523188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7F823C6F-9DA1-4251-A140-89AF93CA7DB4}"/>
              </a:ext>
            </a:extLst>
          </p:cNvPr>
          <p:cNvSpPr/>
          <p:nvPr/>
        </p:nvSpPr>
        <p:spPr>
          <a:xfrm>
            <a:off x="10874349" y="3130353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6" name="Ellipse 135">
            <a:extLst>
              <a:ext uri="{FF2B5EF4-FFF2-40B4-BE49-F238E27FC236}">
                <a16:creationId xmlns:a16="http://schemas.microsoft.com/office/drawing/2014/main" id="{D512FC70-5250-49EA-8393-983A0DCF5313}"/>
              </a:ext>
            </a:extLst>
          </p:cNvPr>
          <p:cNvSpPr/>
          <p:nvPr/>
        </p:nvSpPr>
        <p:spPr>
          <a:xfrm>
            <a:off x="11264571" y="3131991"/>
            <a:ext cx="45719" cy="45719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EEDFE90-DEB3-45E5-B4C8-8BFC460748F1}"/>
              </a:ext>
            </a:extLst>
          </p:cNvPr>
          <p:cNvSpPr txBox="1"/>
          <p:nvPr/>
        </p:nvSpPr>
        <p:spPr>
          <a:xfrm>
            <a:off x="7100158" y="4905701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117FE473-D30F-4B5B-AAC2-F796E8794E57}"/>
              </a:ext>
            </a:extLst>
          </p:cNvPr>
          <p:cNvSpPr txBox="1"/>
          <p:nvPr/>
        </p:nvSpPr>
        <p:spPr>
          <a:xfrm>
            <a:off x="7194073" y="50594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3536165B-A82F-401D-9274-9EAA9417B429}"/>
              </a:ext>
            </a:extLst>
          </p:cNvPr>
          <p:cNvSpPr txBox="1"/>
          <p:nvPr/>
        </p:nvSpPr>
        <p:spPr>
          <a:xfrm>
            <a:off x="7581069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B93A9BC3-4596-4BD4-86A5-AC495FBE3003}"/>
              </a:ext>
            </a:extLst>
          </p:cNvPr>
          <p:cNvSpPr txBox="1"/>
          <p:nvPr/>
        </p:nvSpPr>
        <p:spPr>
          <a:xfrm>
            <a:off x="7982641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4FD0B1F5-D23A-4A70-ADC0-90C7B93D491B}"/>
              </a:ext>
            </a:extLst>
          </p:cNvPr>
          <p:cNvSpPr txBox="1"/>
          <p:nvPr/>
        </p:nvSpPr>
        <p:spPr>
          <a:xfrm>
            <a:off x="8366065" y="50594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C440FD4B-ED13-423C-8E20-161485E3E4BD}"/>
              </a:ext>
            </a:extLst>
          </p:cNvPr>
          <p:cNvSpPr txBox="1"/>
          <p:nvPr/>
        </p:nvSpPr>
        <p:spPr>
          <a:xfrm>
            <a:off x="8753061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7F589A82-00D1-4E24-9557-674057874404}"/>
              </a:ext>
            </a:extLst>
          </p:cNvPr>
          <p:cNvSpPr txBox="1"/>
          <p:nvPr/>
        </p:nvSpPr>
        <p:spPr>
          <a:xfrm>
            <a:off x="9154633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3C9F9D71-CC4E-4F61-AC7B-BBDE1F512E30}"/>
              </a:ext>
            </a:extLst>
          </p:cNvPr>
          <p:cNvSpPr txBox="1"/>
          <p:nvPr/>
        </p:nvSpPr>
        <p:spPr>
          <a:xfrm>
            <a:off x="9554823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E6D96E07-00F1-45EB-AAE6-386E90C05090}"/>
              </a:ext>
            </a:extLst>
          </p:cNvPr>
          <p:cNvSpPr txBox="1"/>
          <p:nvPr/>
        </p:nvSpPr>
        <p:spPr>
          <a:xfrm>
            <a:off x="9956395" y="505591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952F900F-642C-4FB0-A8DA-361444D9042D}"/>
              </a:ext>
            </a:extLst>
          </p:cNvPr>
          <p:cNvSpPr txBox="1"/>
          <p:nvPr/>
        </p:nvSpPr>
        <p:spPr>
          <a:xfrm>
            <a:off x="10339819" y="505945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BE8F1C42-4BB1-4E74-A925-FAD4DF466DCA}"/>
              </a:ext>
            </a:extLst>
          </p:cNvPr>
          <p:cNvSpPr txBox="1"/>
          <p:nvPr/>
        </p:nvSpPr>
        <p:spPr>
          <a:xfrm>
            <a:off x="10688715" y="505591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0390AB25-EEB3-4ACA-A518-DDD2A9B4480F}"/>
              </a:ext>
            </a:extLst>
          </p:cNvPr>
          <p:cNvSpPr txBox="1"/>
          <p:nvPr/>
        </p:nvSpPr>
        <p:spPr>
          <a:xfrm>
            <a:off x="7097388" y="454407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5567BC2F-EB8B-4B3E-891D-4A48016123E8}"/>
              </a:ext>
            </a:extLst>
          </p:cNvPr>
          <p:cNvSpPr txBox="1"/>
          <p:nvPr/>
        </p:nvSpPr>
        <p:spPr>
          <a:xfrm>
            <a:off x="7097388" y="4143766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50" name="ZoneTexte 149">
            <a:extLst>
              <a:ext uri="{FF2B5EF4-FFF2-40B4-BE49-F238E27FC236}">
                <a16:creationId xmlns:a16="http://schemas.microsoft.com/office/drawing/2014/main" id="{37071D76-467A-4817-A2DC-CB7A2F59547E}"/>
              </a:ext>
            </a:extLst>
          </p:cNvPr>
          <p:cNvSpPr txBox="1"/>
          <p:nvPr/>
        </p:nvSpPr>
        <p:spPr>
          <a:xfrm>
            <a:off x="7097388" y="3754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B652E12C-D634-4096-B3B3-71152F8E0C7D}"/>
              </a:ext>
            </a:extLst>
          </p:cNvPr>
          <p:cNvSpPr txBox="1"/>
          <p:nvPr/>
        </p:nvSpPr>
        <p:spPr>
          <a:xfrm>
            <a:off x="7085355" y="33799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52" name="ZoneTexte 151">
            <a:extLst>
              <a:ext uri="{FF2B5EF4-FFF2-40B4-BE49-F238E27FC236}">
                <a16:creationId xmlns:a16="http://schemas.microsoft.com/office/drawing/2014/main" id="{8A087595-A269-4413-A6C0-517FE7FBE47E}"/>
              </a:ext>
            </a:extLst>
          </p:cNvPr>
          <p:cNvSpPr txBox="1"/>
          <p:nvPr/>
        </p:nvSpPr>
        <p:spPr>
          <a:xfrm>
            <a:off x="7094636" y="2997669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9D814B3-9BA5-41C5-A878-368CD2F7A4F6}"/>
              </a:ext>
            </a:extLst>
          </p:cNvPr>
          <p:cNvSpPr/>
          <p:nvPr/>
        </p:nvSpPr>
        <p:spPr>
          <a:xfrm>
            <a:off x="823890" y="4391964"/>
            <a:ext cx="51642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rgbClr val="FE6E02"/>
                </a:solidFill>
              </a:rPr>
              <a:t>Q1 </a:t>
            </a:r>
            <a:r>
              <a:rPr lang="fr-FR" altLang="fr-FR" sz="1600" dirty="0">
                <a:solidFill>
                  <a:srgbClr val="002060"/>
                </a:solidFill>
                <a:cs typeface="Arial" panose="020B0604020202020204" pitchFamily="34" charset="0"/>
              </a:rPr>
              <a:t>– Sur cahier brouillon, tracer les 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x</a:t>
            </a:r>
            <a:r>
              <a:rPr lang="fr-FR" altLang="fr-FR" sz="1600" i="1" baseline="-25000" dirty="0">
                <a:solidFill>
                  <a:srgbClr val="002060"/>
                </a:solidFill>
                <a:cs typeface="Arial" panose="020B0604020202020204" pitchFamily="34" charset="0"/>
              </a:rPr>
              <a:t>i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fr-FR" altLang="fr-FR" sz="16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fr-FR" altLang="fr-FR" sz="1600" i="1" dirty="0">
                <a:solidFill>
                  <a:srgbClr val="002060"/>
                </a:solidFill>
                <a:cs typeface="Arial" panose="020B0604020202020204" pitchFamily="34" charset="0"/>
              </a:rPr>
              <a:t>i)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83DAC01C-DD9E-4EFD-9D18-CD97B052DB53}"/>
                  </a:ext>
                </a:extLst>
              </p:cNvPr>
              <p:cNvSpPr txBox="1"/>
              <p:nvPr/>
            </p:nvSpPr>
            <p:spPr>
              <a:xfrm>
                <a:off x="799648" y="3331355"/>
                <a:ext cx="5742588" cy="941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On cherche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obtenu par moyenne glissante sur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avec une fenêtre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δ</a:t>
                </a:r>
                <a:r>
                  <a:rPr lang="fr-FR" sz="1600" dirty="0">
                    <a:solidFill>
                      <a:srgbClr val="002060"/>
                    </a:solidFill>
                  </a:rPr>
                  <a:t> = 3, centrée sur la valeur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i </a:t>
                </a:r>
                <a:r>
                  <a:rPr lang="fr-FR" sz="1600" dirty="0">
                    <a:solidFill>
                      <a:srgbClr val="002060"/>
                    </a:solidFill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5" name="ZoneTexte 154">
                <a:extLst>
                  <a:ext uri="{FF2B5EF4-FFF2-40B4-BE49-F238E27FC236}">
                    <a16:creationId xmlns:a16="http://schemas.microsoft.com/office/drawing/2014/main" id="{83DAC01C-DD9E-4EFD-9D18-CD97B052D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48" y="3331355"/>
                <a:ext cx="5742588" cy="941668"/>
              </a:xfrm>
              <a:prstGeom prst="rect">
                <a:avLst/>
              </a:prstGeom>
              <a:blipFill>
                <a:blip r:embed="rId7"/>
                <a:stretch>
                  <a:fillRect l="-531" t="-19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D26E19B-779D-438B-A290-DE21553AA706}"/>
                  </a:ext>
                </a:extLst>
              </p:cNvPr>
              <p:cNvSpPr/>
              <p:nvPr/>
            </p:nvSpPr>
            <p:spPr>
              <a:xfrm>
                <a:off x="823889" y="4707167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Q2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Que vaut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  <m:sup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2D26E19B-779D-438B-A290-DE21553AA7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9" y="4707167"/>
                <a:ext cx="5164281" cy="338554"/>
              </a:xfrm>
              <a:prstGeom prst="rect">
                <a:avLst/>
              </a:prstGeom>
              <a:blipFill>
                <a:blip r:embed="rId8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8F5CF2D-AB77-46A3-815A-26E75922A905}"/>
                  </a:ext>
                </a:extLst>
              </p:cNvPr>
              <p:cNvSpPr/>
              <p:nvPr/>
            </p:nvSpPr>
            <p:spPr>
              <a:xfrm>
                <a:off x="823889" y="5603781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Q4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Faire «glisser» la fenêtre pour calculer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98F5CF2D-AB77-46A3-815A-26E75922A9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9" y="5603781"/>
                <a:ext cx="5164281" cy="338554"/>
              </a:xfrm>
              <a:prstGeom prst="rect">
                <a:avLst/>
              </a:prstGeom>
              <a:blipFill>
                <a:blip r:embed="rId9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63E89D8-8364-43DC-9CA8-B8E9F4FE1E29}"/>
                  </a:ext>
                </a:extLst>
              </p:cNvPr>
              <p:cNvSpPr/>
              <p:nvPr/>
            </p:nvSpPr>
            <p:spPr>
              <a:xfrm>
                <a:off x="823888" y="5029039"/>
                <a:ext cx="5164281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Q3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Que valent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663E89D8-8364-43DC-9CA8-B8E9F4FE1E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88" y="5029039"/>
                <a:ext cx="5164281" cy="338554"/>
              </a:xfrm>
              <a:prstGeom prst="rect">
                <a:avLst/>
              </a:prstGeom>
              <a:blipFill>
                <a:blip r:embed="rId10"/>
                <a:stretch>
                  <a:fillRect l="-590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45F1458-8E1D-42E3-BF1A-8284F0F9AA2D}"/>
                  </a:ext>
                </a:extLst>
              </p:cNvPr>
              <p:cNvSpPr txBox="1"/>
              <p:nvPr/>
            </p:nvSpPr>
            <p:spPr>
              <a:xfrm>
                <a:off x="2564174" y="4660740"/>
                <a:ext cx="3533788" cy="445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6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7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8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3+4+5</m:t>
                        </m:r>
                      </m:num>
                      <m:den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</m:t>
                        </m:r>
                      </m:den>
                    </m:f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=4=</m:t>
                    </m:r>
                    <m:sSub>
                      <m:sSub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7</m:t>
                        </m:r>
                      </m:sub>
                    </m:sSub>
                  </m:oMath>
                </a14:m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ici </a:t>
                </a:r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B45F1458-8E1D-42E3-BF1A-8284F0F9A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174" y="4660740"/>
                <a:ext cx="3533788" cy="445315"/>
              </a:xfrm>
              <a:prstGeom prst="rect">
                <a:avLst/>
              </a:prstGeom>
              <a:blipFill>
                <a:blip r:embed="rId11"/>
                <a:stretch>
                  <a:fillRect l="-1036" b="-547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9" name="ZoneTexte 158">
            <a:extLst>
              <a:ext uri="{FF2B5EF4-FFF2-40B4-BE49-F238E27FC236}">
                <a16:creationId xmlns:a16="http://schemas.microsoft.com/office/drawing/2014/main" id="{360E6A5F-6A01-44FA-B374-4B792B0DE07A}"/>
              </a:ext>
            </a:extLst>
          </p:cNvPr>
          <p:cNvSpPr txBox="1"/>
          <p:nvPr/>
        </p:nvSpPr>
        <p:spPr>
          <a:xfrm>
            <a:off x="9554823" y="332867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160" name="ZoneTexte 159">
            <a:extLst>
              <a:ext uri="{FF2B5EF4-FFF2-40B4-BE49-F238E27FC236}">
                <a16:creationId xmlns:a16="http://schemas.microsoft.com/office/drawing/2014/main" id="{E6580C67-A7CD-4B36-9BF5-2A75FB271A64}"/>
              </a:ext>
            </a:extLst>
          </p:cNvPr>
          <p:cNvSpPr txBox="1"/>
          <p:nvPr/>
        </p:nvSpPr>
        <p:spPr>
          <a:xfrm>
            <a:off x="11092927" y="505591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D88CF67-AB59-4813-AF57-4A2FADF4635B}"/>
                  </a:ext>
                </a:extLst>
              </p:cNvPr>
              <p:cNvSpPr txBox="1"/>
              <p:nvPr/>
            </p:nvSpPr>
            <p:spPr>
              <a:xfrm>
                <a:off x="854070" y="5323995"/>
                <a:ext cx="619278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ils n’existent pas : ce sont des effets de bords,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</m:oMath>
                </a14:m>
                <a:r>
                  <a:rPr lang="fr-FR" sz="1600" dirty="0">
                    <a:solidFill>
                      <a:srgbClr val="FF0000"/>
                    </a:solidFill>
                  </a:rPr>
                  <a:t> sera de taille 11-2=9</a:t>
                </a:r>
              </a:p>
            </p:txBody>
          </p:sp>
        </mc:Choice>
        <mc:Fallback xmlns="">
          <p:sp>
            <p:nvSpPr>
              <p:cNvPr id="73" name="ZoneTexte 72">
                <a:extLst>
                  <a:ext uri="{FF2B5EF4-FFF2-40B4-BE49-F238E27FC236}">
                    <a16:creationId xmlns:a16="http://schemas.microsoft.com/office/drawing/2014/main" id="{2D88CF67-AB59-4813-AF57-4A2FADF463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70" y="5323995"/>
                <a:ext cx="6192786" cy="338554"/>
              </a:xfrm>
              <a:prstGeom prst="rect">
                <a:avLst/>
              </a:prstGeom>
              <a:blipFill>
                <a:blip r:embed="rId12"/>
                <a:stretch>
                  <a:fillRect l="-492" t="-7143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3FD9F466-2F74-40A1-A4AC-D1E396F013E1}"/>
              </a:ext>
            </a:extLst>
          </p:cNvPr>
          <p:cNvSpPr/>
          <p:nvPr/>
        </p:nvSpPr>
        <p:spPr>
          <a:xfrm>
            <a:off x="10454675" y="3060805"/>
            <a:ext cx="840754" cy="2059764"/>
          </a:xfrm>
          <a:prstGeom prst="rect">
            <a:avLst/>
          </a:prstGeom>
          <a:solidFill>
            <a:srgbClr val="0CFC4B">
              <a:alpha val="10196"/>
            </a:srgbClr>
          </a:solidFill>
          <a:ln w="28575">
            <a:solidFill>
              <a:srgbClr val="4F970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E5FDB40B-A0EE-4903-8375-288D31A3F663}"/>
                  </a:ext>
                </a:extLst>
              </p:cNvPr>
              <p:cNvSpPr txBox="1"/>
              <p:nvPr/>
            </p:nvSpPr>
            <p:spPr>
              <a:xfrm>
                <a:off x="854069" y="5864303"/>
                <a:ext cx="11003502" cy="459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fr-FR" sz="1600" b="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fr-F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fr-F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fr-FR" sz="16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fr-FR" sz="1600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sub>
                            </m:sSub>
                          </m:num>
                          <m:den>
                            <m:r>
                              <a:rPr lang="fr-FR" sz="16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1" name="ZoneTexte 80">
                <a:extLst>
                  <a:ext uri="{FF2B5EF4-FFF2-40B4-BE49-F238E27FC236}">
                    <a16:creationId xmlns:a16="http://schemas.microsoft.com/office/drawing/2014/main" id="{E5FDB40B-A0EE-4903-8375-288D31A3F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069" y="5864303"/>
                <a:ext cx="11003502" cy="459036"/>
              </a:xfrm>
              <a:prstGeom prst="rect">
                <a:avLst/>
              </a:prstGeom>
              <a:blipFill>
                <a:blip r:embed="rId13"/>
                <a:stretch>
                  <a:fillRect l="-277" b="-4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C1A0EE5D-32F3-4233-938F-62BF45FA51E3}"/>
              </a:ext>
            </a:extLst>
          </p:cNvPr>
          <p:cNvSpPr txBox="1"/>
          <p:nvPr/>
        </p:nvSpPr>
        <p:spPr>
          <a:xfrm>
            <a:off x="10905066" y="4782015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position </a:t>
            </a:r>
            <a:r>
              <a:rPr lang="fr-FR" sz="1600" i="1" dirty="0"/>
              <a:t>i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052CC30-C98F-4B58-97BB-86AF1224721D}"/>
              </a:ext>
            </a:extLst>
          </p:cNvPr>
          <p:cNvSpPr txBox="1"/>
          <p:nvPr/>
        </p:nvSpPr>
        <p:spPr>
          <a:xfrm>
            <a:off x="7581555" y="372380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543F2874-F0AB-4A9F-9EBD-7F20CAD6EEAB}"/>
              </a:ext>
            </a:extLst>
          </p:cNvPr>
          <p:cNvSpPr txBox="1"/>
          <p:nvPr/>
        </p:nvSpPr>
        <p:spPr>
          <a:xfrm>
            <a:off x="7976714" y="33280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CC66F7B0-A8F3-49EE-BD76-317DA10B017C}"/>
              </a:ext>
            </a:extLst>
          </p:cNvPr>
          <p:cNvSpPr txBox="1"/>
          <p:nvPr/>
        </p:nvSpPr>
        <p:spPr>
          <a:xfrm>
            <a:off x="8374110" y="353693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8BA337A4-18A0-4FE9-A9E8-306F45CA1BEB}"/>
              </a:ext>
            </a:extLst>
          </p:cNvPr>
          <p:cNvSpPr txBox="1"/>
          <p:nvPr/>
        </p:nvSpPr>
        <p:spPr>
          <a:xfrm>
            <a:off x="8771506" y="3715910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1E176018-253C-4058-BCE1-01CF5B5DEE0A}"/>
              </a:ext>
            </a:extLst>
          </p:cNvPr>
          <p:cNvSpPr txBox="1"/>
          <p:nvPr/>
        </p:nvSpPr>
        <p:spPr>
          <a:xfrm>
            <a:off x="9167174" y="347128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D549CE46-5AD7-4EDD-97C5-934098102C6B}"/>
              </a:ext>
            </a:extLst>
          </p:cNvPr>
          <p:cNvSpPr txBox="1"/>
          <p:nvPr/>
        </p:nvSpPr>
        <p:spPr>
          <a:xfrm>
            <a:off x="9949883" y="320979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E66C779-E8CE-4C09-AFA3-0693786B405A}"/>
              </a:ext>
            </a:extLst>
          </p:cNvPr>
          <p:cNvSpPr txBox="1"/>
          <p:nvPr/>
        </p:nvSpPr>
        <p:spPr>
          <a:xfrm>
            <a:off x="10353281" y="306440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D26BB836-03D0-45FA-B258-450ADCC836E3}"/>
              </a:ext>
            </a:extLst>
          </p:cNvPr>
          <p:cNvSpPr txBox="1"/>
          <p:nvPr/>
        </p:nvSpPr>
        <p:spPr>
          <a:xfrm>
            <a:off x="10742134" y="306530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293DFF"/>
                </a:solidFill>
                <a:sym typeface="Wingdings" panose="05000000000000000000" pitchFamily="2" charset="2"/>
              </a:rPr>
              <a:t>+</a:t>
            </a:r>
            <a:endParaRPr lang="fr-FR" sz="2000" dirty="0">
              <a:solidFill>
                <a:srgbClr val="293DFF"/>
              </a:solidFill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EC7C344-FD16-4989-B46B-55AB6B70D7F4}"/>
              </a:ext>
            </a:extLst>
          </p:cNvPr>
          <p:cNvGrpSpPr/>
          <p:nvPr/>
        </p:nvGrpSpPr>
        <p:grpSpPr>
          <a:xfrm>
            <a:off x="7338504" y="3153212"/>
            <a:ext cx="3956925" cy="1123776"/>
            <a:chOff x="7338504" y="3153212"/>
            <a:chExt cx="3956925" cy="1123776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120335D-C9BA-4C12-8FCA-08AC60D8853E}"/>
                </a:ext>
              </a:extLst>
            </p:cNvPr>
            <p:cNvSpPr txBox="1"/>
            <p:nvPr/>
          </p:nvSpPr>
          <p:spPr>
            <a:xfrm rot="20733836">
              <a:off x="7396933" y="3692213"/>
              <a:ext cx="151137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solidFill>
                    <a:srgbClr val="C804C8"/>
                  </a:solidFill>
                </a:rPr>
                <a:t>courbe </a:t>
              </a:r>
              <a:br>
                <a:rPr lang="fr-FR" sz="1600" dirty="0">
                  <a:solidFill>
                    <a:srgbClr val="C804C8"/>
                  </a:solidFill>
                </a:rPr>
              </a:br>
              <a:r>
                <a:rPr lang="fr-FR" sz="1600" dirty="0">
                  <a:solidFill>
                    <a:srgbClr val="C804C8"/>
                  </a:solidFill>
                </a:rPr>
                <a:t>« non bruitée » </a:t>
              </a:r>
            </a:p>
          </p:txBody>
        </p: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C6954062-B0C7-4A2D-9649-FC445298A2A0}"/>
                </a:ext>
              </a:extLst>
            </p:cNvPr>
            <p:cNvCxnSpPr/>
            <p:nvPr/>
          </p:nvCxnSpPr>
          <p:spPr>
            <a:xfrm flipH="1">
              <a:off x="7338504" y="3153212"/>
              <a:ext cx="3956925" cy="1053028"/>
            </a:xfrm>
            <a:prstGeom prst="line">
              <a:avLst/>
            </a:prstGeom>
            <a:ln>
              <a:solidFill>
                <a:srgbClr val="FA12FA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orme libre : forme 11">
            <a:extLst>
              <a:ext uri="{FF2B5EF4-FFF2-40B4-BE49-F238E27FC236}">
                <a16:creationId xmlns:a16="http://schemas.microsoft.com/office/drawing/2014/main" id="{AB4FE793-C4A8-41A4-A68B-4197906982BD}"/>
              </a:ext>
            </a:extLst>
          </p:cNvPr>
          <p:cNvSpPr/>
          <p:nvPr/>
        </p:nvSpPr>
        <p:spPr>
          <a:xfrm>
            <a:off x="7740650" y="3276600"/>
            <a:ext cx="3155950" cy="660400"/>
          </a:xfrm>
          <a:custGeom>
            <a:avLst/>
            <a:gdLst>
              <a:gd name="connsiteX0" fmla="*/ 0 w 3155950"/>
              <a:gd name="connsiteY0" fmla="*/ 660400 h 660400"/>
              <a:gd name="connsiteX1" fmla="*/ 387350 w 3155950"/>
              <a:gd name="connsiteY1" fmla="*/ 266700 h 660400"/>
              <a:gd name="connsiteX2" fmla="*/ 1187450 w 3155950"/>
              <a:gd name="connsiteY2" fmla="*/ 647700 h 660400"/>
              <a:gd name="connsiteX3" fmla="*/ 1581150 w 3155950"/>
              <a:gd name="connsiteY3" fmla="*/ 406400 h 660400"/>
              <a:gd name="connsiteX4" fmla="*/ 2762250 w 3155950"/>
              <a:gd name="connsiteY4" fmla="*/ 0 h 660400"/>
              <a:gd name="connsiteX5" fmla="*/ 3155950 w 3155950"/>
              <a:gd name="connsiteY5" fmla="*/ 0 h 66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5950" h="660400">
                <a:moveTo>
                  <a:pt x="0" y="660400"/>
                </a:moveTo>
                <a:lnTo>
                  <a:pt x="387350" y="266700"/>
                </a:lnTo>
                <a:lnTo>
                  <a:pt x="1187450" y="647700"/>
                </a:lnTo>
                <a:lnTo>
                  <a:pt x="1581150" y="406400"/>
                </a:lnTo>
                <a:lnTo>
                  <a:pt x="2762250" y="0"/>
                </a:lnTo>
                <a:lnTo>
                  <a:pt x="3155950" y="0"/>
                </a:lnTo>
              </a:path>
            </a:pathLst>
          </a:custGeom>
          <a:noFill/>
          <a:ln>
            <a:solidFill>
              <a:srgbClr val="293D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65F6301-C33D-4F3C-87F2-79E20C551608}"/>
              </a:ext>
            </a:extLst>
          </p:cNvPr>
          <p:cNvSpPr txBox="1"/>
          <p:nvPr/>
        </p:nvSpPr>
        <p:spPr>
          <a:xfrm>
            <a:off x="1947759" y="593444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62FD3501-56D6-4575-B011-FA415970A69A}"/>
              </a:ext>
            </a:extLst>
          </p:cNvPr>
          <p:cNvSpPr txBox="1"/>
          <p:nvPr/>
        </p:nvSpPr>
        <p:spPr>
          <a:xfrm>
            <a:off x="2778339" y="594205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BE4E4B48-07C4-4F6B-836C-2EAA5E9D682D}"/>
              </a:ext>
            </a:extLst>
          </p:cNvPr>
          <p:cNvSpPr txBox="1"/>
          <p:nvPr/>
        </p:nvSpPr>
        <p:spPr>
          <a:xfrm>
            <a:off x="3542998" y="5942024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3.3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A154F595-5B06-464F-9266-AB28D0253E48}"/>
              </a:ext>
            </a:extLst>
          </p:cNvPr>
          <p:cNvSpPr txBox="1"/>
          <p:nvPr/>
        </p:nvSpPr>
        <p:spPr>
          <a:xfrm>
            <a:off x="4404058" y="594963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17D7A4CC-65F7-430F-9647-B6B781493E09}"/>
              </a:ext>
            </a:extLst>
          </p:cNvPr>
          <p:cNvSpPr txBox="1"/>
          <p:nvPr/>
        </p:nvSpPr>
        <p:spPr>
          <a:xfrm>
            <a:off x="5205866" y="5949608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3.7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74E883AD-42FC-492D-A10D-DF2DB68470B1}"/>
              </a:ext>
            </a:extLst>
          </p:cNvPr>
          <p:cNvSpPr txBox="1"/>
          <p:nvPr/>
        </p:nvSpPr>
        <p:spPr>
          <a:xfrm>
            <a:off x="6036446" y="595721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A92508E4-F7DD-4642-8A91-4DDB561608A3}"/>
              </a:ext>
            </a:extLst>
          </p:cNvPr>
          <p:cNvSpPr txBox="1"/>
          <p:nvPr/>
        </p:nvSpPr>
        <p:spPr>
          <a:xfrm>
            <a:off x="6823965" y="595719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4.3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484C85F6-03DC-4AD6-A34C-B3509429DC16}"/>
              </a:ext>
            </a:extLst>
          </p:cNvPr>
          <p:cNvSpPr txBox="1"/>
          <p:nvPr/>
        </p:nvSpPr>
        <p:spPr>
          <a:xfrm>
            <a:off x="7677405" y="596480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4.7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E16EF577-D9FA-402F-83A5-1CC99B638178}"/>
              </a:ext>
            </a:extLst>
          </p:cNvPr>
          <p:cNvSpPr txBox="1"/>
          <p:nvPr/>
        </p:nvSpPr>
        <p:spPr>
          <a:xfrm>
            <a:off x="8590433" y="5964802"/>
            <a:ext cx="444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4.7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D0EB22BD-1C06-4BE6-885D-F73E28A40E7B}"/>
              </a:ext>
            </a:extLst>
          </p:cNvPr>
          <p:cNvSpPr txBox="1"/>
          <p:nvPr/>
        </p:nvSpPr>
        <p:spPr>
          <a:xfrm>
            <a:off x="853355" y="6179989"/>
            <a:ext cx="102383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 si l’on superpose la courbe «non bruitée» (non perturbée, parfaite), on voit que le </a:t>
            </a:r>
            <a:r>
              <a:rPr lang="fr-FR" sz="1600" i="1" dirty="0" err="1">
                <a:solidFill>
                  <a:srgbClr val="FF0000"/>
                </a:solidFill>
                <a:sym typeface="Wingdings" panose="05000000000000000000" pitchFamily="2" charset="2"/>
              </a:rPr>
              <a:t>rsb</a:t>
            </a:r>
            <a:r>
              <a:rPr lang="fr-FR" sz="1600" i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r-FR" sz="1600" dirty="0">
                <a:solidFill>
                  <a:srgbClr val="FF0000"/>
                </a:solidFill>
                <a:sym typeface="Wingdings" panose="05000000000000000000" pitchFamily="2" charset="2"/>
              </a:rPr>
              <a:t>a augmenté grâce à la moyenne</a:t>
            </a:r>
            <a:endParaRPr lang="fr-F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1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55BD6465-7DBA-448F-B5C7-952CBE5DA53E}"/>
              </a:ext>
            </a:extLst>
          </p:cNvPr>
          <p:cNvSpPr txBox="1"/>
          <p:nvPr/>
        </p:nvSpPr>
        <p:spPr>
          <a:xfrm>
            <a:off x="-64294" y="6403649"/>
            <a:ext cx="46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FE3E358B-F7B6-4BB1-9587-05D6AB2492F5}"/>
              </a:ext>
            </a:extLst>
          </p:cNvPr>
          <p:cNvSpPr txBox="1"/>
          <p:nvPr/>
        </p:nvSpPr>
        <p:spPr>
          <a:xfrm>
            <a:off x="4734232" y="14748"/>
            <a:ext cx="589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rgbClr val="00164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2) Quelques types de moyennes glissantes</a:t>
            </a:r>
          </a:p>
        </p:txBody>
      </p:sp>
      <p:sp>
        <p:nvSpPr>
          <p:cNvPr id="26" name="Rectangle à coins arrondis 66">
            <a:extLst>
              <a:ext uri="{FF2B5EF4-FFF2-40B4-BE49-F238E27FC236}">
                <a16:creationId xmlns:a16="http://schemas.microsoft.com/office/drawing/2014/main" id="{F7D2D196-A430-42F5-BE36-3480962FFB0D}"/>
              </a:ext>
            </a:extLst>
          </p:cNvPr>
          <p:cNvSpPr/>
          <p:nvPr/>
        </p:nvSpPr>
        <p:spPr>
          <a:xfrm>
            <a:off x="619899" y="518575"/>
            <a:ext cx="10574281" cy="621590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CC00CC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0249B7-F3BB-4CC2-9BF2-39B1657B18B5}"/>
              </a:ext>
            </a:extLst>
          </p:cNvPr>
          <p:cNvSpPr/>
          <p:nvPr/>
        </p:nvSpPr>
        <p:spPr>
          <a:xfrm>
            <a:off x="619900" y="499325"/>
            <a:ext cx="3726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00CC"/>
                </a:solidFill>
              </a:rPr>
              <a:t>Moyenne glissante «centrée», ou non</a:t>
            </a:r>
            <a:endParaRPr lang="fr-FR" b="1" dirty="0">
              <a:solidFill>
                <a:srgbClr val="333399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3EE2CCD-F76C-46FB-89C3-C55C7CCE2577}"/>
              </a:ext>
            </a:extLst>
          </p:cNvPr>
          <p:cNvSpPr/>
          <p:nvPr/>
        </p:nvSpPr>
        <p:spPr>
          <a:xfrm>
            <a:off x="1002800" y="1299405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3A12DE7-79C2-4A7F-A8C7-BEC8BBC0AB07}"/>
              </a:ext>
            </a:extLst>
          </p:cNvPr>
          <p:cNvSpPr txBox="1"/>
          <p:nvPr/>
        </p:nvSpPr>
        <p:spPr>
          <a:xfrm>
            <a:off x="1256848" y="1239755"/>
            <a:ext cx="9465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60"/>
                </a:solidFill>
              </a:rPr>
              <a:t>une moyenne glissante «</a:t>
            </a:r>
            <a:r>
              <a:rPr lang="fr-FR" sz="1600" b="1" dirty="0">
                <a:solidFill>
                  <a:srgbClr val="002060"/>
                </a:solidFill>
              </a:rPr>
              <a:t>centrée</a:t>
            </a:r>
            <a:r>
              <a:rPr lang="fr-FR" sz="1600" dirty="0">
                <a:solidFill>
                  <a:srgbClr val="002060"/>
                </a:solidFill>
              </a:rPr>
              <a:t>» associe à une position </a:t>
            </a:r>
            <a:r>
              <a:rPr lang="fr-FR" sz="1600" i="1" dirty="0">
                <a:solidFill>
                  <a:srgbClr val="002060"/>
                </a:solidFill>
              </a:rPr>
              <a:t>i</a:t>
            </a:r>
            <a:r>
              <a:rPr lang="fr-FR" sz="1600" dirty="0">
                <a:solidFill>
                  <a:srgbClr val="002060"/>
                </a:solidFill>
              </a:rPr>
              <a:t> dans le vecteur une fenêtre centrée en </a:t>
            </a:r>
            <a:r>
              <a:rPr lang="fr-FR" sz="1600" i="1" dirty="0">
                <a:solidFill>
                  <a:srgbClr val="002060"/>
                </a:solidFill>
              </a:rPr>
              <a:t>i.</a:t>
            </a:r>
          </a:p>
          <a:p>
            <a:r>
              <a:rPr lang="fr-FR" sz="1600" u="sng" dirty="0" err="1">
                <a:solidFill>
                  <a:srgbClr val="002060"/>
                </a:solidFill>
              </a:rPr>
              <a:t>Rmq</a:t>
            </a:r>
            <a:r>
              <a:rPr lang="fr-FR" sz="1600" dirty="0">
                <a:solidFill>
                  <a:srgbClr val="002060"/>
                </a:solidFill>
              </a:rPr>
              <a:t> : les moyennes glissantes vues dans cette capsule étaient toutes centrées, c’est beaucoup plus rigoureux</a:t>
            </a:r>
            <a:endParaRPr lang="fr-FR" sz="1600" u="sng" dirty="0">
              <a:solidFill>
                <a:srgbClr val="00206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879B0EB-EA98-42FE-BE0D-B4E0C0EDB552}"/>
              </a:ext>
            </a:extLst>
          </p:cNvPr>
          <p:cNvSpPr/>
          <p:nvPr/>
        </p:nvSpPr>
        <p:spPr>
          <a:xfrm>
            <a:off x="1002800" y="3719052"/>
            <a:ext cx="216000" cy="2160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62C205E0-8B6B-49F6-BAFB-C16B99139916}"/>
                  </a:ext>
                </a:extLst>
              </p:cNvPr>
              <p:cNvSpPr txBox="1"/>
              <p:nvPr/>
            </p:nvSpPr>
            <p:spPr>
              <a:xfrm>
                <a:off x="1256849" y="3659402"/>
                <a:ext cx="9465694" cy="338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toute moyenne glissante associant un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sz="1600" b="1" dirty="0">
                    <a:solidFill>
                      <a:srgbClr val="002060"/>
                    </a:solidFill>
                  </a:rPr>
                  <a:t> </a:t>
                </a:r>
                <a:r>
                  <a:rPr lang="fr-FR" sz="1600" dirty="0">
                    <a:solidFill>
                      <a:srgbClr val="002060"/>
                    </a:solidFill>
                  </a:rPr>
                  <a:t>autre chose que la moyenne de la fenêtre centrée en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i</a:t>
                </a:r>
                <a:r>
                  <a:rPr lang="fr-FR" sz="1600" dirty="0">
                    <a:solidFill>
                      <a:srgbClr val="002060"/>
                    </a:solidFill>
                  </a:rPr>
                  <a:t> n’est pas centrée</a:t>
                </a:r>
                <a:endParaRPr lang="fr-FR" sz="1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62C205E0-8B6B-49F6-BAFB-C16B991399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849" y="3659402"/>
                <a:ext cx="9465694" cy="338747"/>
              </a:xfrm>
              <a:prstGeom prst="rect">
                <a:avLst/>
              </a:prstGeom>
              <a:blipFill>
                <a:blip r:embed="rId3"/>
                <a:stretch>
                  <a:fillRect l="-322" t="-5357" r="-129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613E820-DAFE-4019-A0A7-D2A26CE2B755}"/>
                  </a:ext>
                </a:extLst>
              </p:cNvPr>
              <p:cNvSpPr txBox="1"/>
              <p:nvPr/>
            </p:nvSpPr>
            <p:spPr>
              <a:xfrm>
                <a:off x="894898" y="904336"/>
                <a:ext cx="100165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Soit un vecteur 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fr-FR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 …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r>
                  <a:rPr lang="fr-FR" sz="1600" dirty="0">
                    <a:solidFill>
                      <a:srgbClr val="002060"/>
                    </a:solidFill>
                  </a:rPr>
                  <a:t> de taille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, correspondant aux 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points de mesure réalisés (</a:t>
                </a:r>
                <a:r>
                  <a:rPr lang="fr-FR" sz="1600" i="1" dirty="0">
                    <a:solidFill>
                      <a:srgbClr val="002060"/>
                    </a:solidFill>
                  </a:rPr>
                  <a:t>N</a:t>
                </a:r>
                <a:r>
                  <a:rPr lang="fr-FR" sz="1600" dirty="0">
                    <a:solidFill>
                      <a:srgbClr val="002060"/>
                    </a:solidFill>
                  </a:rPr>
                  <a:t> est très grand)</a:t>
                </a:r>
              </a:p>
            </p:txBody>
          </p:sp>
        </mc:Choice>
        <mc:Fallback xmlns="">
          <p:sp>
            <p:nvSpPr>
              <p:cNvPr id="32" name="ZoneTexte 31">
                <a:extLst>
                  <a:ext uri="{FF2B5EF4-FFF2-40B4-BE49-F238E27FC236}">
                    <a16:creationId xmlns:a16="http://schemas.microsoft.com/office/drawing/2014/main" id="{6613E820-DAFE-4019-A0A7-D2A26CE2B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98" y="904336"/>
                <a:ext cx="10016518" cy="338554"/>
              </a:xfrm>
              <a:prstGeom prst="rect">
                <a:avLst/>
              </a:prstGeom>
              <a:blipFill>
                <a:blip r:embed="rId4"/>
                <a:stretch>
                  <a:fillRect l="-365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à coins arrondis 66">
            <a:extLst>
              <a:ext uri="{FF2B5EF4-FFF2-40B4-BE49-F238E27FC236}">
                <a16:creationId xmlns:a16="http://schemas.microsoft.com/office/drawing/2014/main" id="{115B0E16-E564-4277-88F1-F774E3896B07}"/>
              </a:ext>
            </a:extLst>
          </p:cNvPr>
          <p:cNvSpPr/>
          <p:nvPr/>
        </p:nvSpPr>
        <p:spPr>
          <a:xfrm>
            <a:off x="1002801" y="1821711"/>
            <a:ext cx="9908616" cy="168684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F99F1B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14FF49-3DEE-4A29-B4DE-9A66FB7CAC3C}"/>
                  </a:ext>
                </a:extLst>
              </p:cNvPr>
              <p:cNvSpPr/>
              <p:nvPr/>
            </p:nvSpPr>
            <p:spPr>
              <a:xfrm>
                <a:off x="1101347" y="1870563"/>
                <a:ext cx="99203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Q1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Pour une fenêtre de taille </a:t>
                </a:r>
                <a:r>
                  <a:rPr lang="el-GR" altLang="fr-FR" sz="1600" i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δ</a:t>
                </a:r>
                <a:r>
                  <a:rPr lang="fr-FR" altLang="fr-FR" sz="1600" i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= 5, sur quelle plage de </a:t>
                </a:r>
                <a:r>
                  <a:rPr lang="fr-FR" altLang="fr-FR" sz="1600" i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i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i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sont-ils définis ?</a:t>
                </a:r>
                <a:endParaRPr lang="fr-FR" altLang="fr-FR" sz="1600" i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14FF49-3DEE-4A29-B4DE-9A66FB7CAC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47" y="1870563"/>
                <a:ext cx="9920310" cy="338554"/>
              </a:xfrm>
              <a:prstGeom prst="rect">
                <a:avLst/>
              </a:prstGeom>
              <a:blipFill>
                <a:blip r:embed="rId5"/>
                <a:stretch>
                  <a:fillRect l="-369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9526479-5832-4368-990D-CF361093A869}"/>
                  </a:ext>
                </a:extLst>
              </p:cNvPr>
              <p:cNvSpPr/>
              <p:nvPr/>
            </p:nvSpPr>
            <p:spPr>
              <a:xfrm>
                <a:off x="1101346" y="3092103"/>
                <a:ext cx="992031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Q2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Pour </a:t>
                </a:r>
                <a:r>
                  <a:rPr lang="fr-FR" altLang="fr-FR" sz="1600" i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i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appartenant à cette plage, comment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est-il défini ? </a:t>
                </a:r>
                <a:endParaRPr lang="fr-FR" altLang="fr-FR" sz="1600" i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99526479-5832-4368-990D-CF361093A8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46" y="3092103"/>
                <a:ext cx="9920310" cy="338554"/>
              </a:xfrm>
              <a:prstGeom prst="rect">
                <a:avLst/>
              </a:prstGeom>
              <a:blipFill>
                <a:blip r:embed="rId6"/>
                <a:stretch>
                  <a:fillRect l="-369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Groupe 89">
            <a:extLst>
              <a:ext uri="{FF2B5EF4-FFF2-40B4-BE49-F238E27FC236}">
                <a16:creationId xmlns:a16="http://schemas.microsoft.com/office/drawing/2014/main" id="{BB040604-D8E5-43F5-B1C3-055FB7D06A3C}"/>
              </a:ext>
            </a:extLst>
          </p:cNvPr>
          <p:cNvGrpSpPr/>
          <p:nvPr/>
        </p:nvGrpSpPr>
        <p:grpSpPr>
          <a:xfrm>
            <a:off x="1199588" y="1839647"/>
            <a:ext cx="10221938" cy="698080"/>
            <a:chOff x="1199588" y="2003272"/>
            <a:chExt cx="10221938" cy="698080"/>
          </a:xfrm>
        </p:grpSpPr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3F6B83D1-F04E-4B4A-BC75-DA825395996E}"/>
                </a:ext>
              </a:extLst>
            </p:cNvPr>
            <p:cNvSpPr txBox="1"/>
            <p:nvPr/>
          </p:nvSpPr>
          <p:spPr>
            <a:xfrm>
              <a:off x="1199588" y="2362798"/>
              <a:ext cx="2938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accent2"/>
                  </a:solidFill>
                </a:rPr>
                <a:t>fenêtre la plus à « gauche »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0A3B2247-598F-4A54-BF8B-51255347F82B}"/>
                </a:ext>
              </a:extLst>
            </p:cNvPr>
            <p:cNvSpPr txBox="1"/>
            <p:nvPr/>
          </p:nvSpPr>
          <p:spPr>
            <a:xfrm>
              <a:off x="8483423" y="2003272"/>
              <a:ext cx="293810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accent2"/>
                  </a:solidFill>
                </a:rPr>
                <a:t>fenêtre la plus à « droite »</a:t>
              </a:r>
            </a:p>
          </p:txBody>
        </p:sp>
        <p:cxnSp>
          <p:nvCxnSpPr>
            <p:cNvPr id="86" name="Connecteur droit avec flèche 85">
              <a:extLst>
                <a:ext uri="{FF2B5EF4-FFF2-40B4-BE49-F238E27FC236}">
                  <a16:creationId xmlns:a16="http://schemas.microsoft.com/office/drawing/2014/main" id="{74CB1C7F-F936-472D-8512-9D5CC534CF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4257" y="2219414"/>
              <a:ext cx="595069" cy="266611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F538F5CE-2815-4294-8E09-65F7326A5210}"/>
                </a:ext>
              </a:extLst>
            </p:cNvPr>
            <p:cNvCxnSpPr>
              <a:cxnSpLocks/>
            </p:cNvCxnSpPr>
            <p:nvPr/>
          </p:nvCxnSpPr>
          <p:spPr>
            <a:xfrm>
              <a:off x="3611562" y="2549599"/>
              <a:ext cx="792798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e 86">
            <a:extLst>
              <a:ext uri="{FF2B5EF4-FFF2-40B4-BE49-F238E27FC236}">
                <a16:creationId xmlns:a16="http://schemas.microsoft.com/office/drawing/2014/main" id="{7E625A84-6165-4C5C-87AF-5EFD18DB879B}"/>
              </a:ext>
            </a:extLst>
          </p:cNvPr>
          <p:cNvGrpSpPr/>
          <p:nvPr/>
        </p:nvGrpSpPr>
        <p:grpSpPr>
          <a:xfrm>
            <a:off x="2113978" y="2218937"/>
            <a:ext cx="7828000" cy="665086"/>
            <a:chOff x="2113978" y="2382562"/>
            <a:chExt cx="7828000" cy="6650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BE66D101-A547-4D63-A441-41B0A841B8F0}"/>
                    </a:ext>
                  </a:extLst>
                </p:cNvPr>
                <p:cNvSpPr txBox="1"/>
                <p:nvPr/>
              </p:nvSpPr>
              <p:spPr>
                <a:xfrm>
                  <a:off x="2113978" y="2724483"/>
                  <a:ext cx="2101666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500" dirty="0">
                      <a:solidFill>
                        <a:srgbClr val="293DFF"/>
                      </a:solidFill>
                    </a:rPr>
                    <a:t>plage de définition de </a:t>
                  </a:r>
                  <a14:m>
                    <m:oMath xmlns:m="http://schemas.openxmlformats.org/officeDocument/2006/math">
                      <m:r>
                        <a:rPr lang="fr-FR" sz="1500" i="1">
                          <a:solidFill>
                            <a:srgbClr val="293D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fr-FR" sz="1500" dirty="0">
                      <a:solidFill>
                        <a:srgbClr val="293DFF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BE66D101-A547-4D63-A441-41B0A841B8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3978" y="2724483"/>
                  <a:ext cx="2101666" cy="323165"/>
                </a:xfrm>
                <a:prstGeom prst="rect">
                  <a:avLst/>
                </a:prstGeom>
                <a:blipFill>
                  <a:blip r:embed="rId7"/>
                  <a:stretch>
                    <a:fillRect l="-1159" t="-3774" b="-2075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0F86CC2F-CC4F-4B6E-8889-00646165EF60}"/>
                </a:ext>
              </a:extLst>
            </p:cNvPr>
            <p:cNvCxnSpPr>
              <a:cxnSpLocks/>
            </p:cNvCxnSpPr>
            <p:nvPr/>
          </p:nvCxnSpPr>
          <p:spPr>
            <a:xfrm>
              <a:off x="3840480" y="2693263"/>
              <a:ext cx="5168766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6016B5FC-FA4C-4984-9E19-FE3B9A548D04}"/>
                </a:ext>
              </a:extLst>
            </p:cNvPr>
            <p:cNvCxnSpPr/>
            <p:nvPr/>
          </p:nvCxnSpPr>
          <p:spPr>
            <a:xfrm>
              <a:off x="7272351" y="2660327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E743AB0-5E73-4D0C-9E98-1E3E085D651B}"/>
                </a:ext>
              </a:extLst>
            </p:cNvPr>
            <p:cNvCxnSpPr/>
            <p:nvPr/>
          </p:nvCxnSpPr>
          <p:spPr>
            <a:xfrm>
              <a:off x="7762888" y="2660326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135F2C8F-35D7-4B53-83D8-537CC353D6A4}"/>
                </a:ext>
              </a:extLst>
            </p:cNvPr>
            <p:cNvCxnSpPr/>
            <p:nvPr/>
          </p:nvCxnSpPr>
          <p:spPr>
            <a:xfrm>
              <a:off x="8253426" y="2660326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41DC4FE-796D-46DF-894D-00B28C12A1DF}"/>
                </a:ext>
              </a:extLst>
            </p:cNvPr>
            <p:cNvSpPr txBox="1"/>
            <p:nvPr/>
          </p:nvSpPr>
          <p:spPr>
            <a:xfrm>
              <a:off x="6234969" y="2382562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… 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3372140D-D606-4A9F-9E4A-ECADC9D1BA65}"/>
                </a:ext>
              </a:extLst>
            </p:cNvPr>
            <p:cNvSpPr txBox="1"/>
            <p:nvPr/>
          </p:nvSpPr>
          <p:spPr>
            <a:xfrm>
              <a:off x="7061009" y="2399732"/>
              <a:ext cx="445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N-3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33391191-AE94-44BB-96ED-8758D8CB5DAC}"/>
                </a:ext>
              </a:extLst>
            </p:cNvPr>
            <p:cNvSpPr txBox="1"/>
            <p:nvPr/>
          </p:nvSpPr>
          <p:spPr>
            <a:xfrm>
              <a:off x="7544641" y="2399373"/>
              <a:ext cx="445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N-2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CC66BD89-A23F-413E-A710-ACCB8FC44AC3}"/>
                </a:ext>
              </a:extLst>
            </p:cNvPr>
            <p:cNvSpPr txBox="1"/>
            <p:nvPr/>
          </p:nvSpPr>
          <p:spPr>
            <a:xfrm>
              <a:off x="8028301" y="2395711"/>
              <a:ext cx="445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N-1</a:t>
              </a: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5D21EAE9-57F3-4DFC-A9E7-984A3F86F0A6}"/>
                </a:ext>
              </a:extLst>
            </p:cNvPr>
            <p:cNvCxnSpPr/>
            <p:nvPr/>
          </p:nvCxnSpPr>
          <p:spPr>
            <a:xfrm>
              <a:off x="4119563" y="2898051"/>
              <a:ext cx="4624400" cy="0"/>
            </a:xfrm>
            <a:prstGeom prst="line">
              <a:avLst/>
            </a:prstGeom>
            <a:ln w="38100">
              <a:solidFill>
                <a:srgbClr val="293D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91DC9015-CA9D-44F6-B1E2-9870D5BA1F25}"/>
                </a:ext>
              </a:extLst>
            </p:cNvPr>
            <p:cNvCxnSpPr/>
            <p:nvPr/>
          </p:nvCxnSpPr>
          <p:spPr>
            <a:xfrm>
              <a:off x="6816874" y="2660327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E0C1E4AA-B4E6-4FBF-9933-5FE9F0EC4E9A}"/>
                </a:ext>
              </a:extLst>
            </p:cNvPr>
            <p:cNvSpPr txBox="1"/>
            <p:nvPr/>
          </p:nvSpPr>
          <p:spPr>
            <a:xfrm>
              <a:off x="6590796" y="2399044"/>
              <a:ext cx="4459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N-4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E773C7A5-BE05-4F5A-94CC-E64B95D5CCF4}"/>
                </a:ext>
              </a:extLst>
            </p:cNvPr>
            <p:cNvSpPr txBox="1"/>
            <p:nvPr/>
          </p:nvSpPr>
          <p:spPr>
            <a:xfrm>
              <a:off x="8595357" y="2399044"/>
              <a:ext cx="3000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N</a:t>
              </a:r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DC6AB704-ADF3-41AF-B166-2E470861236D}"/>
                </a:ext>
              </a:extLst>
            </p:cNvPr>
            <p:cNvCxnSpPr/>
            <p:nvPr/>
          </p:nvCxnSpPr>
          <p:spPr>
            <a:xfrm>
              <a:off x="8743963" y="2660325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35006C8-1A25-4F57-B894-852649F06F72}"/>
                </a:ext>
              </a:extLst>
            </p:cNvPr>
            <p:cNvSpPr txBox="1"/>
            <p:nvPr/>
          </p:nvSpPr>
          <p:spPr>
            <a:xfrm>
              <a:off x="8989473" y="2490917"/>
              <a:ext cx="952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position </a:t>
              </a:r>
              <a:r>
                <a:rPr lang="fr-FR" sz="1600" i="1" dirty="0"/>
                <a:t>i</a:t>
              </a:r>
              <a:endParaRPr lang="fr-FR" sz="1600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4A36547-280E-4A3F-AAD5-DA9B0A349DD9}"/>
                </a:ext>
              </a:extLst>
            </p:cNvPr>
            <p:cNvSpPr txBox="1"/>
            <p:nvPr/>
          </p:nvSpPr>
          <p:spPr>
            <a:xfrm>
              <a:off x="4468780" y="24037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2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A628F8B-B52A-41E1-A10C-2C75F84EB283}"/>
                </a:ext>
              </a:extLst>
            </p:cNvPr>
            <p:cNvSpPr txBox="1"/>
            <p:nvPr/>
          </p:nvSpPr>
          <p:spPr>
            <a:xfrm>
              <a:off x="4971491" y="240006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3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CCE9BFB4-DD76-4B5B-A306-6343B38C9E75}"/>
                </a:ext>
              </a:extLst>
            </p:cNvPr>
            <p:cNvSpPr txBox="1"/>
            <p:nvPr/>
          </p:nvSpPr>
          <p:spPr>
            <a:xfrm>
              <a:off x="5452819" y="240339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4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BAA5256-F044-4E89-A0FA-C9125DFFF3FD}"/>
                </a:ext>
              </a:extLst>
            </p:cNvPr>
            <p:cNvSpPr txBox="1"/>
            <p:nvPr/>
          </p:nvSpPr>
          <p:spPr>
            <a:xfrm>
              <a:off x="3981544" y="24037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1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DA9AB02-DBEB-4BE1-9BF1-CC03C46EC842}"/>
                </a:ext>
              </a:extLst>
            </p:cNvPr>
            <p:cNvSpPr txBox="1"/>
            <p:nvPr/>
          </p:nvSpPr>
          <p:spPr>
            <a:xfrm>
              <a:off x="5940055" y="240339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5</a:t>
              </a:r>
            </a:p>
          </p:txBody>
        </p: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53EB1EC-2768-4E2F-A549-320E005B4AC9}"/>
                </a:ext>
              </a:extLst>
            </p:cNvPr>
            <p:cNvCxnSpPr/>
            <p:nvPr/>
          </p:nvCxnSpPr>
          <p:spPr>
            <a:xfrm>
              <a:off x="4119563" y="2659922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934C1EBF-29CC-4918-9E1B-C47987459682}"/>
                </a:ext>
              </a:extLst>
            </p:cNvPr>
            <p:cNvCxnSpPr/>
            <p:nvPr/>
          </p:nvCxnSpPr>
          <p:spPr>
            <a:xfrm>
              <a:off x="4610107" y="2659922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28CB61B3-CC8C-4080-9840-5A8D62392857}"/>
                </a:ext>
              </a:extLst>
            </p:cNvPr>
            <p:cNvCxnSpPr/>
            <p:nvPr/>
          </p:nvCxnSpPr>
          <p:spPr>
            <a:xfrm>
              <a:off x="5100644" y="2659921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8D833EBA-BC06-4EA7-8C6D-07F5F8ADFE2E}"/>
                </a:ext>
              </a:extLst>
            </p:cNvPr>
            <p:cNvCxnSpPr/>
            <p:nvPr/>
          </p:nvCxnSpPr>
          <p:spPr>
            <a:xfrm>
              <a:off x="5591182" y="2659921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601EC999-DE27-4F8D-806C-5AC8FDCAFD45}"/>
                </a:ext>
              </a:extLst>
            </p:cNvPr>
            <p:cNvCxnSpPr/>
            <p:nvPr/>
          </p:nvCxnSpPr>
          <p:spPr>
            <a:xfrm>
              <a:off x="6081719" y="2659920"/>
              <a:ext cx="0" cy="645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ZoneTexte 82">
                  <a:extLst>
                    <a:ext uri="{FF2B5EF4-FFF2-40B4-BE49-F238E27FC236}">
                      <a16:creationId xmlns:a16="http://schemas.microsoft.com/office/drawing/2014/main" id="{3367FAD0-E15C-4D0B-89CD-30582243F0EC}"/>
                    </a:ext>
                  </a:extLst>
                </p:cNvPr>
                <p:cNvSpPr txBox="1"/>
                <p:nvPr/>
              </p:nvSpPr>
              <p:spPr>
                <a:xfrm>
                  <a:off x="8806268" y="2762075"/>
                  <a:ext cx="57240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⟦"/>
                            <m:endChr m:val=""/>
                            <m:ctrlPr>
                              <a:rPr lang="fr-FR" sz="1600" i="1" smtClean="0">
                                <a:solidFill>
                                  <a:srgbClr val="293D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⟧"/>
                                <m:ctrlPr>
                                  <a:rPr lang="fr-FR" sz="1600" i="1" smtClean="0">
                                    <a:solidFill>
                                      <a:srgbClr val="293D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0" i="1" smtClean="0">
                                    <a:solidFill>
                                      <a:srgbClr val="293DFF"/>
                                    </a:solidFill>
                                    <a:latin typeface="Cambria Math" panose="02040503050406030204" pitchFamily="18" charset="0"/>
                                  </a:rPr>
                                  <m:t>1,</m:t>
                                </m:r>
                                <m:r>
                                  <a:rPr lang="fr-FR" sz="1600" b="0" i="1" smtClean="0">
                                    <a:solidFill>
                                      <a:srgbClr val="293DFF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fr-FR" sz="1600" dirty="0">
                    <a:solidFill>
                      <a:srgbClr val="293DFF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ZoneTexte 82">
                  <a:extLst>
                    <a:ext uri="{FF2B5EF4-FFF2-40B4-BE49-F238E27FC236}">
                      <a16:creationId xmlns:a16="http://schemas.microsoft.com/office/drawing/2014/main" id="{3367FAD0-E15C-4D0B-89CD-30582243F0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6268" y="2762075"/>
                  <a:ext cx="572401" cy="246221"/>
                </a:xfrm>
                <a:prstGeom prst="rect">
                  <a:avLst/>
                </a:prstGeom>
                <a:blipFill>
                  <a:blip r:embed="rId8"/>
                  <a:stretch>
                    <a:fillRect l="-61290" t="-165854" r="-92473" b="-24878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63FA8FFE-EB5D-43A4-A566-0427F4C1A96F}"/>
              </a:ext>
            </a:extLst>
          </p:cNvPr>
          <p:cNvGrpSpPr/>
          <p:nvPr/>
        </p:nvGrpSpPr>
        <p:grpSpPr>
          <a:xfrm>
            <a:off x="4119451" y="2231986"/>
            <a:ext cx="4624511" cy="695452"/>
            <a:chOff x="4119451" y="2395611"/>
            <a:chExt cx="4624511" cy="695452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B28F4A27-0B72-47C0-9D76-8B25550F0624}"/>
                </a:ext>
              </a:extLst>
            </p:cNvPr>
            <p:cNvSpPr/>
            <p:nvPr/>
          </p:nvSpPr>
          <p:spPr>
            <a:xfrm>
              <a:off x="6807465" y="2395611"/>
              <a:ext cx="1936497" cy="351469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E80E9F-2F3D-49D8-9C8C-CF5189B023ED}"/>
                </a:ext>
              </a:extLst>
            </p:cNvPr>
            <p:cNvSpPr/>
            <p:nvPr/>
          </p:nvSpPr>
          <p:spPr>
            <a:xfrm>
              <a:off x="4119451" y="2395711"/>
              <a:ext cx="1958866" cy="351469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33F41B34-6022-40FF-B80F-3C022C84B525}"/>
                </a:ext>
              </a:extLst>
            </p:cNvPr>
            <p:cNvGrpSpPr/>
            <p:nvPr/>
          </p:nvGrpSpPr>
          <p:grpSpPr>
            <a:xfrm>
              <a:off x="5098884" y="2395710"/>
              <a:ext cx="2675893" cy="695353"/>
              <a:chOff x="5098884" y="2595736"/>
              <a:chExt cx="2675893" cy="554478"/>
            </a:xfrm>
          </p:grpSpPr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38D46123-24B3-4F4E-93AC-D4803A75D5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98884" y="2595736"/>
                <a:ext cx="0" cy="546795"/>
              </a:xfrm>
              <a:prstGeom prst="line">
                <a:avLst/>
              </a:prstGeom>
              <a:ln w="12700">
                <a:solidFill>
                  <a:srgbClr val="129A1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id="{BD7C5CF8-D107-432D-AC1A-4D3F67CC94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4777" y="2603419"/>
                <a:ext cx="0" cy="546795"/>
              </a:xfrm>
              <a:prstGeom prst="line">
                <a:avLst/>
              </a:prstGeom>
              <a:ln w="12700">
                <a:solidFill>
                  <a:srgbClr val="129A1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B9E29CE8-5449-45BA-8D10-3BCF82E40766}"/>
              </a:ext>
            </a:extLst>
          </p:cNvPr>
          <p:cNvGrpSpPr/>
          <p:nvPr/>
        </p:nvGrpSpPr>
        <p:grpSpPr>
          <a:xfrm>
            <a:off x="3031515" y="2767060"/>
            <a:ext cx="5757597" cy="323165"/>
            <a:chOff x="3031515" y="2930685"/>
            <a:chExt cx="5757597" cy="323165"/>
          </a:xfrm>
        </p:grpSpPr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00673E6-2D74-4D4F-85B4-D527474C9E8B}"/>
                </a:ext>
              </a:extLst>
            </p:cNvPr>
            <p:cNvCxnSpPr/>
            <p:nvPr/>
          </p:nvCxnSpPr>
          <p:spPr>
            <a:xfrm>
              <a:off x="5098884" y="3120234"/>
              <a:ext cx="267589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ZoneTexte 77">
                  <a:extLst>
                    <a:ext uri="{FF2B5EF4-FFF2-40B4-BE49-F238E27FC236}">
                      <a16:creationId xmlns:a16="http://schemas.microsoft.com/office/drawing/2014/main" id="{06EA8DCA-6389-4322-9C2D-4F40CDC0B725}"/>
                    </a:ext>
                  </a:extLst>
                </p:cNvPr>
                <p:cNvSpPr txBox="1"/>
                <p:nvPr/>
              </p:nvSpPr>
              <p:spPr>
                <a:xfrm>
                  <a:off x="3031515" y="2930685"/>
                  <a:ext cx="2146678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500" dirty="0">
                      <a:solidFill>
                        <a:srgbClr val="FF0000"/>
                      </a:solidFill>
                    </a:rPr>
                    <a:t>plage de définition de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fr-FR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fr-FR" sz="1500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8" name="ZoneTexte 77">
                  <a:extLst>
                    <a:ext uri="{FF2B5EF4-FFF2-40B4-BE49-F238E27FC236}">
                      <a16:creationId xmlns:a16="http://schemas.microsoft.com/office/drawing/2014/main" id="{06EA8DCA-6389-4322-9C2D-4F40CDC0B7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515" y="2930685"/>
                  <a:ext cx="2146678" cy="323165"/>
                </a:xfrm>
                <a:prstGeom prst="rect">
                  <a:avLst/>
                </a:prstGeom>
                <a:blipFill>
                  <a:blip r:embed="rId9"/>
                  <a:stretch>
                    <a:fillRect l="-1136" t="-3774" b="-18868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1A13E726-FF9A-4249-8B08-3C7387397178}"/>
                    </a:ext>
                  </a:extLst>
                </p:cNvPr>
                <p:cNvSpPr txBox="1"/>
                <p:nvPr/>
              </p:nvSpPr>
              <p:spPr>
                <a:xfrm>
                  <a:off x="7857831" y="2990941"/>
                  <a:ext cx="931281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⟦"/>
                            <m:endChr m:val=""/>
                            <m:ctrlPr>
                              <a:rPr lang="fr-F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⟧"/>
                                <m:ctrlPr>
                                  <a:rPr lang="fr-F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3,</m:t>
                                </m:r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9" name="ZoneTexte 88">
                  <a:extLst>
                    <a:ext uri="{FF2B5EF4-FFF2-40B4-BE49-F238E27FC236}">
                      <a16:creationId xmlns:a16="http://schemas.microsoft.com/office/drawing/2014/main" id="{1A13E726-FF9A-4249-8B08-3C7387397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57831" y="2990941"/>
                  <a:ext cx="931281" cy="246221"/>
                </a:xfrm>
                <a:prstGeom prst="rect">
                  <a:avLst/>
                </a:prstGeom>
                <a:blipFill>
                  <a:blip r:embed="rId10"/>
                  <a:stretch>
                    <a:fillRect l="-36601" t="-172500" r="-55556" b="-25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8" name="ZoneTexte 87">
            <a:extLst>
              <a:ext uri="{FF2B5EF4-FFF2-40B4-BE49-F238E27FC236}">
                <a16:creationId xmlns:a16="http://schemas.microsoft.com/office/drawing/2014/main" id="{EFE51C81-35F0-4416-9A3A-D82F6AF3B2D2}"/>
              </a:ext>
            </a:extLst>
          </p:cNvPr>
          <p:cNvSpPr txBox="1"/>
          <p:nvPr/>
        </p:nvSpPr>
        <p:spPr>
          <a:xfrm>
            <a:off x="3169649" y="2453118"/>
            <a:ext cx="4803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prenez le temps de chercher, faites un schéma si besoin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D518B2D-9924-4AD6-B176-4D02B8D1660B}"/>
                  </a:ext>
                </a:extLst>
              </p:cNvPr>
              <p:cNvSpPr txBox="1"/>
              <p:nvPr/>
            </p:nvSpPr>
            <p:spPr>
              <a:xfrm>
                <a:off x="6501752" y="3074337"/>
                <a:ext cx="2232342" cy="43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−2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+2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den>
                    </m:f>
                  </m:oMath>
                </a14:m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4" name="ZoneTexte 93">
                <a:extLst>
                  <a:ext uri="{FF2B5EF4-FFF2-40B4-BE49-F238E27FC236}">
                    <a16:creationId xmlns:a16="http://schemas.microsoft.com/office/drawing/2014/main" id="{DD518B2D-9924-4AD6-B176-4D02B8D16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52" y="3074337"/>
                <a:ext cx="2232342" cy="434221"/>
              </a:xfrm>
              <a:prstGeom prst="rect">
                <a:avLst/>
              </a:prstGeom>
              <a:blipFill>
                <a:blip r:embed="rId11"/>
                <a:stretch>
                  <a:fillRect l="-1639" b="-41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Rectangle à coins arrondis 78">
            <a:extLst>
              <a:ext uri="{FF2B5EF4-FFF2-40B4-BE49-F238E27FC236}">
                <a16:creationId xmlns:a16="http://schemas.microsoft.com/office/drawing/2014/main" id="{9E55F2E8-F9E0-432F-8C62-262AC83A068C}"/>
              </a:ext>
            </a:extLst>
          </p:cNvPr>
          <p:cNvSpPr/>
          <p:nvPr/>
        </p:nvSpPr>
        <p:spPr>
          <a:xfrm>
            <a:off x="1002800" y="3999302"/>
            <a:ext cx="9908616" cy="262274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4F9707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2C7FC112-7426-4626-AED7-67CA5FD4B6D7}"/>
                  </a:ext>
                </a:extLst>
              </p:cNvPr>
              <p:cNvSpPr txBox="1"/>
              <p:nvPr/>
            </p:nvSpPr>
            <p:spPr>
              <a:xfrm>
                <a:off x="1002800" y="3983563"/>
                <a:ext cx="970842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Par exemple, on peut définir une fenêtre de taille </a:t>
                </a:r>
                <a:r>
                  <a:rPr lang="el-GR" sz="1600" i="1" dirty="0">
                    <a:solidFill>
                      <a:srgbClr val="002060"/>
                    </a:solidFill>
                  </a:rPr>
                  <a:t>δ</a:t>
                </a:r>
                <a:r>
                  <a:rPr lang="fr-FR" sz="1600" dirty="0">
                    <a:solidFill>
                      <a:srgbClr val="002060"/>
                    </a:solidFill>
                  </a:rPr>
                  <a:t> = 5 qui renvoie la moyenne de ses éléments au niveau de son </a:t>
                </a:r>
                <a:br>
                  <a:rPr lang="fr-FR" sz="1600" dirty="0">
                    <a:solidFill>
                      <a:srgbClr val="002060"/>
                    </a:solidFill>
                  </a:rPr>
                </a:br>
                <a:r>
                  <a:rPr lang="fr-FR" sz="1600" dirty="0">
                    <a:solidFill>
                      <a:srgbClr val="002060"/>
                    </a:solidFill>
                  </a:rPr>
                  <a:t>extrémité droite : c’est typiquement ce qu’on choisirait pour du «temps réel» puisqu’on ne peut pas prévoir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fr-FR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5" name="ZoneTexte 94">
                <a:extLst>
                  <a:ext uri="{FF2B5EF4-FFF2-40B4-BE49-F238E27FC236}">
                    <a16:creationId xmlns:a16="http://schemas.microsoft.com/office/drawing/2014/main" id="{2C7FC112-7426-4626-AED7-67CA5FD4B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00" y="3983563"/>
                <a:ext cx="9708427" cy="584775"/>
              </a:xfrm>
              <a:prstGeom prst="rect">
                <a:avLst/>
              </a:prstGeom>
              <a:blipFill>
                <a:blip r:embed="rId12"/>
                <a:stretch>
                  <a:fillRect l="-377" t="-3125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à coins arrondis 66">
            <a:extLst>
              <a:ext uri="{FF2B5EF4-FFF2-40B4-BE49-F238E27FC236}">
                <a16:creationId xmlns:a16="http://schemas.microsoft.com/office/drawing/2014/main" id="{B77E3B50-9913-484E-A2A0-5CB57F76A468}"/>
              </a:ext>
            </a:extLst>
          </p:cNvPr>
          <p:cNvSpPr/>
          <p:nvPr/>
        </p:nvSpPr>
        <p:spPr>
          <a:xfrm>
            <a:off x="1124009" y="4534198"/>
            <a:ext cx="9705728" cy="1263483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8575">
            <a:solidFill>
              <a:srgbClr val="F99F1B"/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B7AE2B9-E7E4-46A1-AAB9-F80AD41A6B4C}"/>
                  </a:ext>
                </a:extLst>
              </p:cNvPr>
              <p:cNvSpPr/>
              <p:nvPr/>
            </p:nvSpPr>
            <p:spPr>
              <a:xfrm>
                <a:off x="1222555" y="4583050"/>
                <a:ext cx="9920310" cy="338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Q3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Si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est défini, que vaut-il en fonction des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altLang="fr-FR" sz="1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?  </a:t>
                </a:r>
                <a:endParaRPr lang="fr-FR" altLang="fr-FR" sz="1600" i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B7AE2B9-E7E4-46A1-AAB9-F80AD41A6B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55" y="4583050"/>
                <a:ext cx="9920310" cy="338747"/>
              </a:xfrm>
              <a:prstGeom prst="rect">
                <a:avLst/>
              </a:prstGeom>
              <a:blipFill>
                <a:blip r:embed="rId13"/>
                <a:stretch>
                  <a:fillRect l="-369" t="-5455" b="-2363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5730B0FE-2FE4-4C7F-B3EF-C8A650D3AED5}"/>
                  </a:ext>
                </a:extLst>
              </p:cNvPr>
              <p:cNvSpPr txBox="1"/>
              <p:nvPr/>
            </p:nvSpPr>
            <p:spPr>
              <a:xfrm>
                <a:off x="5591299" y="4565049"/>
                <a:ext cx="2232342" cy="434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FR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−4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−3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−2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−1</m:t>
                            </m:r>
                          </m:sub>
                        </m:sSub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</m:t>
                        </m:r>
                        <m:sSub>
                          <m:sSub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5</m:t>
                        </m:r>
                      </m:den>
                    </m:f>
                  </m:oMath>
                </a14:m>
                <a:endParaRPr lang="fr-FR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3" name="ZoneTexte 102">
                <a:extLst>
                  <a:ext uri="{FF2B5EF4-FFF2-40B4-BE49-F238E27FC236}">
                    <a16:creationId xmlns:a16="http://schemas.microsoft.com/office/drawing/2014/main" id="{5730B0FE-2FE4-4C7F-B3EF-C8A650D3AE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299" y="4565049"/>
                <a:ext cx="2232342" cy="434221"/>
              </a:xfrm>
              <a:prstGeom prst="rect">
                <a:avLst/>
              </a:prstGeom>
              <a:blipFill>
                <a:blip r:embed="rId14"/>
                <a:stretch>
                  <a:fillRect l="-1366" b="-563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C63E00E-8FDB-4656-9181-0012A66F133B}"/>
                  </a:ext>
                </a:extLst>
              </p:cNvPr>
              <p:cNvSpPr/>
              <p:nvPr/>
            </p:nvSpPr>
            <p:spPr>
              <a:xfrm>
                <a:off x="1222555" y="4828315"/>
                <a:ext cx="9920310" cy="338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600" b="1" dirty="0">
                    <a:solidFill>
                      <a:srgbClr val="FE6E02"/>
                    </a:solidFill>
                  </a:rPr>
                  <a:t>Q4 </a:t>
                </a:r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– Sur quelle plage 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  <m:sup>
                        <m:r>
                          <a:rPr lang="fr-FR" altLang="fr-FR" sz="16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fr-FR" altLang="fr-FR" sz="1600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sont-ils définis ? </a:t>
                </a:r>
                <a:endParaRPr lang="fr-FR" altLang="fr-FR" sz="1600" i="1" dirty="0">
                  <a:solidFill>
                    <a:srgbClr val="00206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FC63E00E-8FDB-4656-9181-0012A66F13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555" y="4828315"/>
                <a:ext cx="9920310" cy="338747"/>
              </a:xfrm>
              <a:prstGeom prst="rect">
                <a:avLst/>
              </a:prstGeom>
              <a:blipFill>
                <a:blip r:embed="rId15"/>
                <a:stretch>
                  <a:fillRect l="-369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9" name="Groupe 138">
            <a:extLst>
              <a:ext uri="{FF2B5EF4-FFF2-40B4-BE49-F238E27FC236}">
                <a16:creationId xmlns:a16="http://schemas.microsoft.com/office/drawing/2014/main" id="{B449DA30-7169-4022-A391-D2ACC0483D8A}"/>
              </a:ext>
            </a:extLst>
          </p:cNvPr>
          <p:cNvGrpSpPr/>
          <p:nvPr/>
        </p:nvGrpSpPr>
        <p:grpSpPr>
          <a:xfrm>
            <a:off x="4019081" y="5474516"/>
            <a:ext cx="5848126" cy="323165"/>
            <a:chOff x="3031515" y="2930685"/>
            <a:chExt cx="5848126" cy="323165"/>
          </a:xfrm>
        </p:grpSpPr>
        <p:cxnSp>
          <p:nvCxnSpPr>
            <p:cNvPr id="140" name="Connecteur droit 139">
              <a:extLst>
                <a:ext uri="{FF2B5EF4-FFF2-40B4-BE49-F238E27FC236}">
                  <a16:creationId xmlns:a16="http://schemas.microsoft.com/office/drawing/2014/main" id="{BB5BFEAC-E74C-4EDC-AD06-96572F44F60A}"/>
                </a:ext>
              </a:extLst>
            </p:cNvPr>
            <p:cNvCxnSpPr/>
            <p:nvPr/>
          </p:nvCxnSpPr>
          <p:spPr>
            <a:xfrm>
              <a:off x="5098884" y="3120234"/>
              <a:ext cx="2675893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ZoneTexte 140">
                  <a:extLst>
                    <a:ext uri="{FF2B5EF4-FFF2-40B4-BE49-F238E27FC236}">
                      <a16:creationId xmlns:a16="http://schemas.microsoft.com/office/drawing/2014/main" id="{A368997B-F527-4506-AC2E-A201126CA5DD}"/>
                    </a:ext>
                  </a:extLst>
                </p:cNvPr>
                <p:cNvSpPr txBox="1"/>
                <p:nvPr/>
              </p:nvSpPr>
              <p:spPr>
                <a:xfrm>
                  <a:off x="3031515" y="2930685"/>
                  <a:ext cx="2146678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500" dirty="0">
                      <a:solidFill>
                        <a:srgbClr val="FF0000"/>
                      </a:solidFill>
                    </a:rPr>
                    <a:t>plage de définition de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fr-FR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fr-FR" sz="15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fr-FR" sz="1500" dirty="0">
                      <a:solidFill>
                        <a:srgbClr val="FF0000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41" name="ZoneTexte 140">
                  <a:extLst>
                    <a:ext uri="{FF2B5EF4-FFF2-40B4-BE49-F238E27FC236}">
                      <a16:creationId xmlns:a16="http://schemas.microsoft.com/office/drawing/2014/main" id="{A368997B-F527-4506-AC2E-A201126CA5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515" y="2930685"/>
                  <a:ext cx="2146678" cy="323165"/>
                </a:xfrm>
                <a:prstGeom prst="rect">
                  <a:avLst/>
                </a:prstGeom>
                <a:blipFill>
                  <a:blip r:embed="rId16"/>
                  <a:stretch>
                    <a:fillRect l="-1136" t="-3774" b="-20755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ZoneTexte 141">
                  <a:extLst>
                    <a:ext uri="{FF2B5EF4-FFF2-40B4-BE49-F238E27FC236}">
                      <a16:creationId xmlns:a16="http://schemas.microsoft.com/office/drawing/2014/main" id="{E0DED067-402D-482D-9D06-F2B0ED9F7105}"/>
                    </a:ext>
                  </a:extLst>
                </p:cNvPr>
                <p:cNvSpPr txBox="1"/>
                <p:nvPr/>
              </p:nvSpPr>
              <p:spPr>
                <a:xfrm>
                  <a:off x="7809174" y="2990941"/>
                  <a:ext cx="1070467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⟦"/>
                            <m:endChr m:val=""/>
                            <m:ctrlPr>
                              <a:rPr lang="fr-F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"/>
                                <m:endChr m:val="⟧"/>
                                <m:ctrlPr>
                                  <a:rPr lang="fr-FR" sz="16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−4,</m:t>
                                </m:r>
                                <m:r>
                                  <a:rPr lang="fr-FR" sz="16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fr-FR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2" name="ZoneTexte 141">
                  <a:extLst>
                    <a:ext uri="{FF2B5EF4-FFF2-40B4-BE49-F238E27FC236}">
                      <a16:creationId xmlns:a16="http://schemas.microsoft.com/office/drawing/2014/main" id="{E0DED067-402D-482D-9D06-F2B0ED9F71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9174" y="2990941"/>
                  <a:ext cx="1070467" cy="246221"/>
                </a:xfrm>
                <a:prstGeom prst="rect">
                  <a:avLst/>
                </a:prstGeom>
                <a:blipFill>
                  <a:blip r:embed="rId17"/>
                  <a:stretch>
                    <a:fillRect l="-27273" t="-172500" r="-43750" b="-25500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133BE49A-E704-49D1-8859-1117C2AF912E}"/>
              </a:ext>
            </a:extLst>
          </p:cNvPr>
          <p:cNvGrpSpPr/>
          <p:nvPr/>
        </p:nvGrpSpPr>
        <p:grpSpPr>
          <a:xfrm>
            <a:off x="1199588" y="4692941"/>
            <a:ext cx="10221938" cy="1009017"/>
            <a:chOff x="1199588" y="4962441"/>
            <a:chExt cx="10221938" cy="1009017"/>
          </a:xfrm>
        </p:grpSpPr>
        <p:grpSp>
          <p:nvGrpSpPr>
            <p:cNvPr id="106" name="Groupe 105">
              <a:extLst>
                <a:ext uri="{FF2B5EF4-FFF2-40B4-BE49-F238E27FC236}">
                  <a16:creationId xmlns:a16="http://schemas.microsoft.com/office/drawing/2014/main" id="{CB3E55B3-D1B6-4713-BD0B-28DDEC98256C}"/>
                </a:ext>
              </a:extLst>
            </p:cNvPr>
            <p:cNvGrpSpPr/>
            <p:nvPr/>
          </p:nvGrpSpPr>
          <p:grpSpPr>
            <a:xfrm>
              <a:off x="1199588" y="4962441"/>
              <a:ext cx="10221938" cy="698080"/>
              <a:chOff x="1199588" y="2003272"/>
              <a:chExt cx="10221938" cy="698080"/>
            </a:xfrm>
          </p:grpSpPr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BFAB31F1-CAEE-4F97-80BA-6F1B02937E93}"/>
                  </a:ext>
                </a:extLst>
              </p:cNvPr>
              <p:cNvSpPr txBox="1"/>
              <p:nvPr/>
            </p:nvSpPr>
            <p:spPr>
              <a:xfrm>
                <a:off x="1199588" y="2362798"/>
                <a:ext cx="29381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chemeClr val="accent2"/>
                    </a:solidFill>
                  </a:rPr>
                  <a:t>fenêtre la plus à « gauche »</a:t>
                </a:r>
              </a:p>
            </p:txBody>
          </p:sp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B9EF8611-9B4A-4E71-B239-20D40D2EE11A}"/>
                  </a:ext>
                </a:extLst>
              </p:cNvPr>
              <p:cNvSpPr txBox="1"/>
              <p:nvPr/>
            </p:nvSpPr>
            <p:spPr>
              <a:xfrm>
                <a:off x="8483423" y="2003272"/>
                <a:ext cx="293810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chemeClr val="accent2"/>
                    </a:solidFill>
                  </a:rPr>
                  <a:t>fenêtre la plus à « droite »</a:t>
                </a:r>
              </a:p>
            </p:txBody>
          </p:sp>
          <p:cxnSp>
            <p:nvCxnSpPr>
              <p:cNvPr id="110" name="Connecteur droit avec flèche 109">
                <a:extLst>
                  <a:ext uri="{FF2B5EF4-FFF2-40B4-BE49-F238E27FC236}">
                    <a16:creationId xmlns:a16="http://schemas.microsoft.com/office/drawing/2014/main" id="{4E0CEFD7-53CD-46BC-AEAC-22262899885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74257" y="2219414"/>
                <a:ext cx="595069" cy="266611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necteur droit avec flèche 110">
                <a:extLst>
                  <a:ext uri="{FF2B5EF4-FFF2-40B4-BE49-F238E27FC236}">
                    <a16:creationId xmlns:a16="http://schemas.microsoft.com/office/drawing/2014/main" id="{163A327A-121C-46A0-B8D5-78C2D14848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11562" y="2549599"/>
                <a:ext cx="792798" cy="0"/>
              </a:xfrm>
              <a:prstGeom prst="straightConnector1">
                <a:avLst/>
              </a:prstGeom>
              <a:ln w="127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e 111">
              <a:extLst>
                <a:ext uri="{FF2B5EF4-FFF2-40B4-BE49-F238E27FC236}">
                  <a16:creationId xmlns:a16="http://schemas.microsoft.com/office/drawing/2014/main" id="{03060525-FEB0-49B7-8FA5-61C6299B5917}"/>
                </a:ext>
              </a:extLst>
            </p:cNvPr>
            <p:cNvGrpSpPr/>
            <p:nvPr/>
          </p:nvGrpSpPr>
          <p:grpSpPr>
            <a:xfrm>
              <a:off x="3840480" y="5341731"/>
              <a:ext cx="6101498" cy="446909"/>
              <a:chOff x="3840480" y="2382562"/>
              <a:chExt cx="6101498" cy="446909"/>
            </a:xfrm>
          </p:grpSpPr>
          <p:cxnSp>
            <p:nvCxnSpPr>
              <p:cNvPr id="114" name="Connecteur droit avec flèche 113">
                <a:extLst>
                  <a:ext uri="{FF2B5EF4-FFF2-40B4-BE49-F238E27FC236}">
                    <a16:creationId xmlns:a16="http://schemas.microsoft.com/office/drawing/2014/main" id="{FF89BCFE-FCF7-4CFE-A5BE-525635D0AC1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40480" y="2693263"/>
                <a:ext cx="5168766" cy="0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cteur droit 114">
                <a:extLst>
                  <a:ext uri="{FF2B5EF4-FFF2-40B4-BE49-F238E27FC236}">
                    <a16:creationId xmlns:a16="http://schemas.microsoft.com/office/drawing/2014/main" id="{CCABCAA2-F81C-4FAD-8E2D-AD5247A402F4}"/>
                  </a:ext>
                </a:extLst>
              </p:cNvPr>
              <p:cNvCxnSpPr/>
              <p:nvPr/>
            </p:nvCxnSpPr>
            <p:spPr>
              <a:xfrm>
                <a:off x="7272351" y="2660327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cteur droit 115">
                <a:extLst>
                  <a:ext uri="{FF2B5EF4-FFF2-40B4-BE49-F238E27FC236}">
                    <a16:creationId xmlns:a16="http://schemas.microsoft.com/office/drawing/2014/main" id="{9D82EA6A-F941-4307-B831-82AACC7EF87E}"/>
                  </a:ext>
                </a:extLst>
              </p:cNvPr>
              <p:cNvCxnSpPr/>
              <p:nvPr/>
            </p:nvCxnSpPr>
            <p:spPr>
              <a:xfrm>
                <a:off x="7762888" y="2660326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cteur droit 116">
                <a:extLst>
                  <a:ext uri="{FF2B5EF4-FFF2-40B4-BE49-F238E27FC236}">
                    <a16:creationId xmlns:a16="http://schemas.microsoft.com/office/drawing/2014/main" id="{6F553CA5-A432-4D1D-B00A-3E468FC37820}"/>
                  </a:ext>
                </a:extLst>
              </p:cNvPr>
              <p:cNvCxnSpPr/>
              <p:nvPr/>
            </p:nvCxnSpPr>
            <p:spPr>
              <a:xfrm>
                <a:off x="8253426" y="2660326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ZoneTexte 117">
                <a:extLst>
                  <a:ext uri="{FF2B5EF4-FFF2-40B4-BE49-F238E27FC236}">
                    <a16:creationId xmlns:a16="http://schemas.microsoft.com/office/drawing/2014/main" id="{11CF9964-C4F0-4C83-B428-A2C25255AE43}"/>
                  </a:ext>
                </a:extLst>
              </p:cNvPr>
              <p:cNvSpPr txBox="1"/>
              <p:nvPr/>
            </p:nvSpPr>
            <p:spPr>
              <a:xfrm>
                <a:off x="6234969" y="2382562"/>
                <a:ext cx="3962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… </a:t>
                </a:r>
              </a:p>
            </p:txBody>
          </p:sp>
          <p:sp>
            <p:nvSpPr>
              <p:cNvPr id="119" name="ZoneTexte 118">
                <a:extLst>
                  <a:ext uri="{FF2B5EF4-FFF2-40B4-BE49-F238E27FC236}">
                    <a16:creationId xmlns:a16="http://schemas.microsoft.com/office/drawing/2014/main" id="{C647F775-B48C-4E92-A681-3BB300E60ECD}"/>
                  </a:ext>
                </a:extLst>
              </p:cNvPr>
              <p:cNvSpPr txBox="1"/>
              <p:nvPr/>
            </p:nvSpPr>
            <p:spPr>
              <a:xfrm>
                <a:off x="7061009" y="2399732"/>
                <a:ext cx="445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N-3</a:t>
                </a:r>
              </a:p>
            </p:txBody>
          </p: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622490BD-F181-4DED-B319-4BB220925AD3}"/>
                  </a:ext>
                </a:extLst>
              </p:cNvPr>
              <p:cNvSpPr txBox="1"/>
              <p:nvPr/>
            </p:nvSpPr>
            <p:spPr>
              <a:xfrm>
                <a:off x="7544641" y="2399373"/>
                <a:ext cx="445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N-2</a:t>
                </a:r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0AA3D2E8-B4C6-4445-A1F1-B0AC0EB872D5}"/>
                  </a:ext>
                </a:extLst>
              </p:cNvPr>
              <p:cNvSpPr txBox="1"/>
              <p:nvPr/>
            </p:nvSpPr>
            <p:spPr>
              <a:xfrm>
                <a:off x="8028301" y="2395711"/>
                <a:ext cx="445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N-1</a:t>
                </a:r>
              </a:p>
            </p:txBody>
          </p:sp>
          <p:cxnSp>
            <p:nvCxnSpPr>
              <p:cNvPr id="123" name="Connecteur droit 122">
                <a:extLst>
                  <a:ext uri="{FF2B5EF4-FFF2-40B4-BE49-F238E27FC236}">
                    <a16:creationId xmlns:a16="http://schemas.microsoft.com/office/drawing/2014/main" id="{4839B43A-7BC5-4581-B97E-EF50B1F3987F}"/>
                  </a:ext>
                </a:extLst>
              </p:cNvPr>
              <p:cNvCxnSpPr/>
              <p:nvPr/>
            </p:nvCxnSpPr>
            <p:spPr>
              <a:xfrm>
                <a:off x="6816874" y="2660327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B4B440DF-51E5-4CCD-89FE-378AE07B5FE9}"/>
                  </a:ext>
                </a:extLst>
              </p:cNvPr>
              <p:cNvSpPr txBox="1"/>
              <p:nvPr/>
            </p:nvSpPr>
            <p:spPr>
              <a:xfrm>
                <a:off x="6590796" y="2399044"/>
                <a:ext cx="44595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N-4</a:t>
                </a:r>
              </a:p>
            </p:txBody>
          </p: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FDE2A327-183A-414B-A94E-B350AF0081F8}"/>
                  </a:ext>
                </a:extLst>
              </p:cNvPr>
              <p:cNvSpPr txBox="1"/>
              <p:nvPr/>
            </p:nvSpPr>
            <p:spPr>
              <a:xfrm>
                <a:off x="8595357" y="2399044"/>
                <a:ext cx="3000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N</a:t>
                </a:r>
              </a:p>
            </p:txBody>
          </p:sp>
          <p:cxnSp>
            <p:nvCxnSpPr>
              <p:cNvPr id="126" name="Connecteur droit 125">
                <a:extLst>
                  <a:ext uri="{FF2B5EF4-FFF2-40B4-BE49-F238E27FC236}">
                    <a16:creationId xmlns:a16="http://schemas.microsoft.com/office/drawing/2014/main" id="{FEF6E29B-385E-4375-A8F7-345DCD51DA96}"/>
                  </a:ext>
                </a:extLst>
              </p:cNvPr>
              <p:cNvCxnSpPr/>
              <p:nvPr/>
            </p:nvCxnSpPr>
            <p:spPr>
              <a:xfrm>
                <a:off x="8743963" y="2660325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F6F86469-909E-4FCA-AFA2-49597E86478D}"/>
                  </a:ext>
                </a:extLst>
              </p:cNvPr>
              <p:cNvSpPr txBox="1"/>
              <p:nvPr/>
            </p:nvSpPr>
            <p:spPr>
              <a:xfrm>
                <a:off x="8989473" y="2490917"/>
                <a:ext cx="95250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position </a:t>
                </a:r>
                <a:r>
                  <a:rPr lang="fr-FR" sz="1600" i="1" dirty="0"/>
                  <a:t>i</a:t>
                </a:r>
                <a:endParaRPr lang="fr-FR" sz="1600" dirty="0"/>
              </a:p>
            </p:txBody>
          </p:sp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75C7247B-8E01-4254-8DFC-5387641ACB76}"/>
                  </a:ext>
                </a:extLst>
              </p:cNvPr>
              <p:cNvSpPr txBox="1"/>
              <p:nvPr/>
            </p:nvSpPr>
            <p:spPr>
              <a:xfrm>
                <a:off x="4468780" y="240372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2</a:t>
                </a:r>
              </a:p>
            </p:txBody>
          </p:sp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D28AF113-FA70-4065-9C43-777D59AD26DB}"/>
                  </a:ext>
                </a:extLst>
              </p:cNvPr>
              <p:cNvSpPr txBox="1"/>
              <p:nvPr/>
            </p:nvSpPr>
            <p:spPr>
              <a:xfrm>
                <a:off x="4971491" y="2400061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3</a:t>
                </a:r>
              </a:p>
            </p:txBody>
          </p:sp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493ECCEC-85BF-4980-9F41-C8AEA816FC00}"/>
                  </a:ext>
                </a:extLst>
              </p:cNvPr>
              <p:cNvSpPr txBox="1"/>
              <p:nvPr/>
            </p:nvSpPr>
            <p:spPr>
              <a:xfrm>
                <a:off x="5452819" y="240339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4</a:t>
                </a:r>
              </a:p>
            </p:txBody>
          </p: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AC665C63-83E0-4ACF-8433-E33F0E194701}"/>
                  </a:ext>
                </a:extLst>
              </p:cNvPr>
              <p:cNvSpPr txBox="1"/>
              <p:nvPr/>
            </p:nvSpPr>
            <p:spPr>
              <a:xfrm>
                <a:off x="3981544" y="2403723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1</a:t>
                </a:r>
              </a:p>
            </p:txBody>
          </p:sp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4AE4BCBD-0ABF-4D8B-AAAF-1BEB9CCA40C8}"/>
                  </a:ext>
                </a:extLst>
              </p:cNvPr>
              <p:cNvSpPr txBox="1"/>
              <p:nvPr/>
            </p:nvSpPr>
            <p:spPr>
              <a:xfrm>
                <a:off x="5940055" y="2403394"/>
                <a:ext cx="2760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dirty="0"/>
                  <a:t>5</a:t>
                </a:r>
              </a:p>
            </p:txBody>
          </p:sp>
          <p:cxnSp>
            <p:nvCxnSpPr>
              <p:cNvPr id="133" name="Connecteur droit 132">
                <a:extLst>
                  <a:ext uri="{FF2B5EF4-FFF2-40B4-BE49-F238E27FC236}">
                    <a16:creationId xmlns:a16="http://schemas.microsoft.com/office/drawing/2014/main" id="{422914AE-3786-41F1-88C9-8AB35BFC478B}"/>
                  </a:ext>
                </a:extLst>
              </p:cNvPr>
              <p:cNvCxnSpPr/>
              <p:nvPr/>
            </p:nvCxnSpPr>
            <p:spPr>
              <a:xfrm>
                <a:off x="4119563" y="2659922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Connecteur droit 133">
                <a:extLst>
                  <a:ext uri="{FF2B5EF4-FFF2-40B4-BE49-F238E27FC236}">
                    <a16:creationId xmlns:a16="http://schemas.microsoft.com/office/drawing/2014/main" id="{AE5FF2D2-E03D-45D4-B5C4-B3642E9D9EAE}"/>
                  </a:ext>
                </a:extLst>
              </p:cNvPr>
              <p:cNvCxnSpPr/>
              <p:nvPr/>
            </p:nvCxnSpPr>
            <p:spPr>
              <a:xfrm>
                <a:off x="4610107" y="2659922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necteur droit 134">
                <a:extLst>
                  <a:ext uri="{FF2B5EF4-FFF2-40B4-BE49-F238E27FC236}">
                    <a16:creationId xmlns:a16="http://schemas.microsoft.com/office/drawing/2014/main" id="{A4399882-EB7A-4D89-A082-A2704A17F227}"/>
                  </a:ext>
                </a:extLst>
              </p:cNvPr>
              <p:cNvCxnSpPr/>
              <p:nvPr/>
            </p:nvCxnSpPr>
            <p:spPr>
              <a:xfrm>
                <a:off x="5100644" y="2659921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Connecteur droit 135">
                <a:extLst>
                  <a:ext uri="{FF2B5EF4-FFF2-40B4-BE49-F238E27FC236}">
                    <a16:creationId xmlns:a16="http://schemas.microsoft.com/office/drawing/2014/main" id="{08672C38-F7A8-41F5-8B2F-11FDED6D6582}"/>
                  </a:ext>
                </a:extLst>
              </p:cNvPr>
              <p:cNvCxnSpPr/>
              <p:nvPr/>
            </p:nvCxnSpPr>
            <p:spPr>
              <a:xfrm>
                <a:off x="5591182" y="2659921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Connecteur droit 136">
                <a:extLst>
                  <a:ext uri="{FF2B5EF4-FFF2-40B4-BE49-F238E27FC236}">
                    <a16:creationId xmlns:a16="http://schemas.microsoft.com/office/drawing/2014/main" id="{069B2837-96F5-4CC8-A13D-55EDCD3A6E7B}"/>
                  </a:ext>
                </a:extLst>
              </p:cNvPr>
              <p:cNvCxnSpPr/>
              <p:nvPr/>
            </p:nvCxnSpPr>
            <p:spPr>
              <a:xfrm>
                <a:off x="6081719" y="2659920"/>
                <a:ext cx="0" cy="6456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3127A22-4FDB-49C7-BDEA-8C4817BB76B8}"/>
                </a:ext>
              </a:extLst>
            </p:cNvPr>
            <p:cNvSpPr/>
            <p:nvPr/>
          </p:nvSpPr>
          <p:spPr>
            <a:xfrm>
              <a:off x="6807465" y="5395724"/>
              <a:ext cx="1936497" cy="351469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FF6F537B-E2DB-49DF-9E7D-A67CE8F91913}"/>
                </a:ext>
              </a:extLst>
            </p:cNvPr>
            <p:cNvSpPr/>
            <p:nvPr/>
          </p:nvSpPr>
          <p:spPr>
            <a:xfrm>
              <a:off x="4119451" y="5395824"/>
              <a:ext cx="1958866" cy="351469"/>
            </a:xfrm>
            <a:prstGeom prst="rect">
              <a:avLst/>
            </a:prstGeom>
            <a:solidFill>
              <a:srgbClr val="ED7D31">
                <a:alpha val="20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6" name="Groupe 145">
              <a:extLst>
                <a:ext uri="{FF2B5EF4-FFF2-40B4-BE49-F238E27FC236}">
                  <a16:creationId xmlns:a16="http://schemas.microsoft.com/office/drawing/2014/main" id="{07A791E6-19FB-492A-85D8-80FFBA5259BE}"/>
                </a:ext>
              </a:extLst>
            </p:cNvPr>
            <p:cNvGrpSpPr/>
            <p:nvPr/>
          </p:nvGrpSpPr>
          <p:grpSpPr>
            <a:xfrm>
              <a:off x="6079968" y="5395823"/>
              <a:ext cx="2675893" cy="575635"/>
              <a:chOff x="6079968" y="2595736"/>
              <a:chExt cx="2675893" cy="554478"/>
            </a:xfrm>
          </p:grpSpPr>
          <p:cxnSp>
            <p:nvCxnSpPr>
              <p:cNvPr id="147" name="Connecteur droit 146">
                <a:extLst>
                  <a:ext uri="{FF2B5EF4-FFF2-40B4-BE49-F238E27FC236}">
                    <a16:creationId xmlns:a16="http://schemas.microsoft.com/office/drawing/2014/main" id="{E7DFC1EE-1ACB-4EF6-A088-7752FBEB7A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9968" y="2595736"/>
                <a:ext cx="0" cy="546795"/>
              </a:xfrm>
              <a:prstGeom prst="line">
                <a:avLst/>
              </a:prstGeom>
              <a:ln w="12700">
                <a:solidFill>
                  <a:srgbClr val="129A1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Connecteur droit 147">
                <a:extLst>
                  <a:ext uri="{FF2B5EF4-FFF2-40B4-BE49-F238E27FC236}">
                    <a16:creationId xmlns:a16="http://schemas.microsoft.com/office/drawing/2014/main" id="{F2E3857E-E8D5-4A3B-89CA-52348464F9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55861" y="2603419"/>
                <a:ext cx="0" cy="546795"/>
              </a:xfrm>
              <a:prstGeom prst="line">
                <a:avLst/>
              </a:prstGeom>
              <a:ln w="12700">
                <a:solidFill>
                  <a:srgbClr val="129A1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1" name="ZoneTexte 150">
            <a:extLst>
              <a:ext uri="{FF2B5EF4-FFF2-40B4-BE49-F238E27FC236}">
                <a16:creationId xmlns:a16="http://schemas.microsoft.com/office/drawing/2014/main" id="{47776723-C2DD-40D5-917A-F389AB47DF7F}"/>
              </a:ext>
            </a:extLst>
          </p:cNvPr>
          <p:cNvSpPr txBox="1"/>
          <p:nvPr/>
        </p:nvSpPr>
        <p:spPr>
          <a:xfrm>
            <a:off x="1256849" y="5791047"/>
            <a:ext cx="9654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 err="1">
                <a:solidFill>
                  <a:srgbClr val="002060"/>
                </a:solidFill>
              </a:rPr>
              <a:t>Rmq</a:t>
            </a:r>
            <a:r>
              <a:rPr lang="fr-FR" sz="1600" dirty="0">
                <a:solidFill>
                  <a:srgbClr val="002060"/>
                </a:solidFill>
              </a:rPr>
              <a:t> : si </a:t>
            </a:r>
            <a:r>
              <a:rPr lang="el-GR" sz="1600" i="1" dirty="0">
                <a:solidFill>
                  <a:srgbClr val="002060"/>
                </a:solidFill>
              </a:rPr>
              <a:t>δ</a:t>
            </a:r>
            <a:r>
              <a:rPr lang="fr-FR" sz="1600" dirty="0">
                <a:solidFill>
                  <a:srgbClr val="002060"/>
                </a:solidFill>
              </a:rPr>
              <a:t> est grand, ce type de moyenne induit un déphasage numérique (erreur) entre les données brutes et traitées, déphasage de </a:t>
            </a:r>
            <a:r>
              <a:rPr lang="el-GR" sz="1600" i="1" dirty="0">
                <a:solidFill>
                  <a:srgbClr val="002060"/>
                </a:solidFill>
              </a:rPr>
              <a:t>δ</a:t>
            </a:r>
            <a:r>
              <a:rPr lang="fr-FR" sz="1600" dirty="0">
                <a:solidFill>
                  <a:srgbClr val="002060"/>
                </a:solidFill>
              </a:rPr>
              <a:t>/2 qui peut être gênant si l’on souhaite mesurer un front (montant/descendant) ou un déphasage entre signaux. On évitera donc si possible d’utiliser ce type de moyennes. </a:t>
            </a:r>
            <a:endParaRPr lang="fr-FR" sz="1600" u="sng" dirty="0">
              <a:solidFill>
                <a:srgbClr val="002060"/>
              </a:solidFill>
            </a:endParaRPr>
          </a:p>
        </p:txBody>
      </p:sp>
      <p:sp>
        <p:nvSpPr>
          <p:cNvPr id="149" name="ZoneTexte 148">
            <a:extLst>
              <a:ext uri="{FF2B5EF4-FFF2-40B4-BE49-F238E27FC236}">
                <a16:creationId xmlns:a16="http://schemas.microsoft.com/office/drawing/2014/main" id="{3C12429C-DCCB-49EA-8BE3-8130AC200226}"/>
              </a:ext>
            </a:extLst>
          </p:cNvPr>
          <p:cNvSpPr txBox="1"/>
          <p:nvPr/>
        </p:nvSpPr>
        <p:spPr>
          <a:xfrm>
            <a:off x="5579983" y="4572070"/>
            <a:ext cx="1852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avez-vous cherché ?</a:t>
            </a:r>
          </a:p>
        </p:txBody>
      </p:sp>
    </p:spTree>
    <p:extLst>
      <p:ext uri="{BB962C8B-B14F-4D97-AF65-F5344CB8AC3E}">
        <p14:creationId xmlns:p14="http://schemas.microsoft.com/office/powerpoint/2010/main" val="379531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88" grpId="0"/>
      <p:bldP spid="88" grpId="1"/>
      <p:bldP spid="94" grpId="0"/>
      <p:bldP spid="99" grpId="0" animBg="1"/>
      <p:bldP spid="95" grpId="0"/>
      <p:bldP spid="101" grpId="0" animBg="1"/>
      <p:bldP spid="102" grpId="0"/>
      <p:bldP spid="103" grpId="0"/>
      <p:bldP spid="104" grpId="0"/>
      <p:bldP spid="151" grpId="0"/>
      <p:bldP spid="149" grpId="0"/>
      <p:bldP spid="149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2491</TotalTime>
  <Words>1848</Words>
  <Application>Microsoft Office PowerPoint</Application>
  <PresentationFormat>Grand écran</PresentationFormat>
  <Paragraphs>276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MV Boli</vt:lpstr>
      <vt:lpstr>Segoe UI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Ianis Bernard</dc:creator>
  <cp:lastModifiedBy>Ianis Bernard</cp:lastModifiedBy>
  <cp:revision>221</cp:revision>
  <dcterms:created xsi:type="dcterms:W3CDTF">2017-08-14T10:31:33Z</dcterms:created>
  <dcterms:modified xsi:type="dcterms:W3CDTF">2022-10-10T16:28:02Z</dcterms:modified>
</cp:coreProperties>
</file>